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1.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 id="2147483685" r:id="rId3"/>
  </p:sldMasterIdLst>
  <p:notesMasterIdLst>
    <p:notesMasterId r:id="rId46"/>
  </p:notesMasterIdLst>
  <p:sldIdLst>
    <p:sldId id="256" r:id="rId4"/>
    <p:sldId id="979" r:id="rId5"/>
    <p:sldId id="257" r:id="rId6"/>
    <p:sldId id="330" r:id="rId7"/>
    <p:sldId id="1200" r:id="rId8"/>
    <p:sldId id="1109" r:id="rId9"/>
    <p:sldId id="329" r:id="rId10"/>
    <p:sldId id="265" r:id="rId11"/>
    <p:sldId id="322" r:id="rId12"/>
    <p:sldId id="294" r:id="rId13"/>
    <p:sldId id="327" r:id="rId14"/>
    <p:sldId id="304" r:id="rId15"/>
    <p:sldId id="325" r:id="rId16"/>
    <p:sldId id="303" r:id="rId17"/>
    <p:sldId id="305" r:id="rId18"/>
    <p:sldId id="306" r:id="rId19"/>
    <p:sldId id="307" r:id="rId20"/>
    <p:sldId id="300" r:id="rId21"/>
    <p:sldId id="263" r:id="rId22"/>
    <p:sldId id="274" r:id="rId23"/>
    <p:sldId id="312" r:id="rId24"/>
    <p:sldId id="277" r:id="rId25"/>
    <p:sldId id="311" r:id="rId26"/>
    <p:sldId id="284" r:id="rId27"/>
    <p:sldId id="288" r:id="rId28"/>
    <p:sldId id="290" r:id="rId29"/>
    <p:sldId id="332" r:id="rId30"/>
    <p:sldId id="981" r:id="rId31"/>
    <p:sldId id="328" r:id="rId32"/>
    <p:sldId id="1201" r:id="rId33"/>
    <p:sldId id="978" r:id="rId34"/>
    <p:sldId id="976" r:id="rId35"/>
    <p:sldId id="268" r:id="rId36"/>
    <p:sldId id="308" r:id="rId37"/>
    <p:sldId id="338" r:id="rId38"/>
    <p:sldId id="309" r:id="rId39"/>
    <p:sldId id="272" r:id="rId40"/>
    <p:sldId id="270" r:id="rId41"/>
    <p:sldId id="324" r:id="rId42"/>
    <p:sldId id="980" r:id="rId43"/>
    <p:sldId id="982" r:id="rId44"/>
    <p:sldId id="267" r:id="rId4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ejandro Schuler" initials=""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B9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E2477E-E21C-4D8C-87D2-4026EA475A72}">
  <a:tblStyle styleId="{15E2477E-E21C-4D8C-87D2-4026EA475A72}"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43"/>
    <p:restoredTop sz="68462"/>
  </p:normalViewPr>
  <p:slideViewPr>
    <p:cSldViewPr snapToGrid="0" snapToObjects="1">
      <p:cViewPr varScale="1">
        <p:scale>
          <a:sx n="134" d="100"/>
          <a:sy n="134" d="100"/>
        </p:scale>
        <p:origin x="1888" y="176"/>
      </p:cViewPr>
      <p:guideLst>
        <p:guide orient="horz" pos="2160"/>
        <p:guide pos="2880"/>
      </p:guideLst>
    </p:cSldViewPr>
  </p:slideViewPr>
  <p:notesTextViewPr>
    <p:cViewPr>
      <p:scale>
        <a:sx n="1" d="1"/>
        <a:sy n="1" d="1"/>
      </p:scale>
      <p:origin x="0" y="0"/>
    </p:cViewPr>
  </p:notesTextViewPr>
  <p:sorterViewPr>
    <p:cViewPr varScale="1">
      <p:scale>
        <a:sx n="1" d="1"/>
        <a:sy n="1" d="1"/>
      </p:scale>
      <p:origin x="0" y="316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09-25T17:53:23.992" idx="10">
    <p:pos x="6000" y="0"/>
    <p:text>maybe methods doesn't belong here</p:text>
  </p:cm>
</p: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D0DCD5-0D80-FF40-9A0B-3988B2B8DFEF}"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US"/>
        </a:p>
      </dgm:t>
    </dgm:pt>
    <dgm:pt modelId="{468B6776-128C-ED44-9F9E-8F5C09E09A9F}">
      <dgm:prSet phldrT="[Text]" phldr="0" custT="1"/>
      <dgm:spPr>
        <a:xfrm>
          <a:off x="2662" y="974256"/>
          <a:ext cx="1680268" cy="840134"/>
        </a:xfrm>
        <a:prstGeom prst="roundRect">
          <a:avLst>
            <a:gd name="adj" fmla="val 10000"/>
          </a:avLst>
        </a:prstGeom>
        <a:solidFill>
          <a:srgbClr val="EDAA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z="1400" b="0" i="0" dirty="0">
              <a:solidFill>
                <a:sysClr val="window" lastClr="FFFFFF"/>
              </a:solidFill>
              <a:latin typeface="Source Sans Pro Light" panose="020B0403030403020204" pitchFamily="34" charset="0"/>
              <a:ea typeface="Source Sans Pro Light" panose="020B0403030403020204" pitchFamily="34" charset="0"/>
              <a:cs typeface="+mn-cs"/>
            </a:rPr>
            <a:t>Patient timelines</a:t>
          </a:r>
        </a:p>
      </dgm:t>
    </dgm:pt>
    <dgm:pt modelId="{37CC48BE-4901-ED40-80BA-7A83BE883483}" type="parTrans" cxnId="{F9DA5860-585F-9148-A65C-416140BE1D5B}">
      <dgm:prSet/>
      <dgm:spPr/>
      <dgm:t>
        <a:bodyPr/>
        <a:lstStyle/>
        <a:p>
          <a:endParaRPr lang="en-US" sz="1400" b="0" i="0">
            <a:latin typeface="Source Sans Pro Light" panose="020B0403030403020204" pitchFamily="34" charset="0"/>
            <a:ea typeface="Source Sans Pro Light" panose="020B0403030403020204" pitchFamily="34" charset="0"/>
          </a:endParaRPr>
        </a:p>
      </dgm:t>
    </dgm:pt>
    <dgm:pt modelId="{FD1A529D-C873-A847-BA6A-05E2AB469E6B}" type="sibTrans" cxnId="{F9DA5860-585F-9148-A65C-416140BE1D5B}">
      <dgm:prSet/>
      <dgm:spPr/>
      <dgm:t>
        <a:bodyPr/>
        <a:lstStyle/>
        <a:p>
          <a:endParaRPr lang="en-US" sz="1400" b="0" i="0">
            <a:latin typeface="Source Sans Pro Light" panose="020B0403030403020204" pitchFamily="34" charset="0"/>
            <a:ea typeface="Source Sans Pro Light" panose="020B0403030403020204" pitchFamily="34" charset="0"/>
          </a:endParaRPr>
        </a:p>
      </dgm:t>
    </dgm:pt>
    <dgm:pt modelId="{3FE30233-28AC-1744-8361-A4B07637F75D}">
      <dgm:prSet phldrT="[Text]" phldr="0" custT="1"/>
      <dgm:spPr>
        <a:xfrm>
          <a:off x="2355038" y="491179"/>
          <a:ext cx="1680268" cy="840134"/>
        </a:xfrm>
        <a:prstGeom prst="roundRect">
          <a:avLst>
            <a:gd name="adj" fmla="val 10000"/>
          </a:avLst>
        </a:prstGeom>
        <a:solidFill>
          <a:srgbClr val="009B7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z="1400" b="0" i="0" dirty="0">
              <a:solidFill>
                <a:sysClr val="window" lastClr="FFFFFF"/>
              </a:solidFill>
              <a:latin typeface="Source Sans Pro Light" panose="020B0403030403020204" pitchFamily="34" charset="0"/>
              <a:ea typeface="Source Sans Pro Light" panose="020B0403030403020204" pitchFamily="34" charset="0"/>
              <a:cs typeface="+mn-cs"/>
            </a:rPr>
            <a:t>Whether to treat</a:t>
          </a:r>
        </a:p>
      </dgm:t>
    </dgm:pt>
    <dgm:pt modelId="{58A9F0F2-E164-6B47-9343-5ED1E0DCA455}" type="parTrans" cxnId="{EDB577C0-0F4F-6748-89D3-A323781FD3F6}">
      <dgm:prSet custT="1"/>
      <dgm:spPr>
        <a:xfrm rot="19457599">
          <a:off x="1605133" y="1125670"/>
          <a:ext cx="827702" cy="54228"/>
        </a:xfrm>
        <a:custGeom>
          <a:avLst/>
          <a:gdLst/>
          <a:ahLst/>
          <a:cxnLst/>
          <a:rect l="0" t="0" r="0" b="0"/>
          <a:pathLst>
            <a:path>
              <a:moveTo>
                <a:pt x="0" y="27114"/>
              </a:moveTo>
              <a:lnTo>
                <a:pt x="827702" y="27114"/>
              </a:lnTo>
            </a:path>
          </a:pathLst>
        </a:custGeom>
        <a:noFill/>
        <a:ln w="25400" cap="flat" cmpd="sng" algn="ctr">
          <a:solidFill>
            <a:srgbClr val="009B76">
              <a:hueOff val="0"/>
              <a:satOff val="0"/>
              <a:lumOff val="0"/>
              <a:alphaOff val="0"/>
            </a:srgbClr>
          </a:solidFill>
          <a:prstDash val="solid"/>
        </a:ln>
        <a:effectLst/>
      </dgm:spPr>
      <dgm:t>
        <a:bodyPr/>
        <a:lstStyle/>
        <a:p>
          <a:pPr>
            <a:buNone/>
          </a:pPr>
          <a:endParaRPr lang="en-US" sz="1400" b="0" i="0">
            <a:solidFill>
              <a:srgbClr val="A41F35">
                <a:hueOff val="0"/>
                <a:satOff val="0"/>
                <a:lumOff val="0"/>
                <a:alphaOff val="0"/>
              </a:srgbClr>
            </a:solidFill>
            <a:latin typeface="Source Sans Pro Light" panose="020B0403030403020204" pitchFamily="34" charset="0"/>
            <a:ea typeface="Source Sans Pro Light" panose="020B0403030403020204" pitchFamily="34" charset="0"/>
            <a:cs typeface="+mn-cs"/>
          </a:endParaRPr>
        </a:p>
      </dgm:t>
    </dgm:pt>
    <dgm:pt modelId="{90187AA8-5CD6-944C-842B-0B75831E0B94}" type="sibTrans" cxnId="{EDB577C0-0F4F-6748-89D3-A323781FD3F6}">
      <dgm:prSet/>
      <dgm:spPr/>
      <dgm:t>
        <a:bodyPr/>
        <a:lstStyle/>
        <a:p>
          <a:endParaRPr lang="en-US" sz="1400" b="0" i="0">
            <a:latin typeface="Source Sans Pro Light" panose="020B0403030403020204" pitchFamily="34" charset="0"/>
            <a:ea typeface="Source Sans Pro Light" panose="020B0403030403020204" pitchFamily="34" charset="0"/>
          </a:endParaRPr>
        </a:p>
      </dgm:t>
    </dgm:pt>
    <dgm:pt modelId="{BEE53D3A-2E01-C94D-8557-841487FDE675}">
      <dgm:prSet phldrT="[Text]" phldr="0" custT="1"/>
      <dgm:spPr>
        <a:xfrm>
          <a:off x="2355038" y="1457333"/>
          <a:ext cx="1680268" cy="840134"/>
        </a:xfrm>
        <a:prstGeom prst="roundRect">
          <a:avLst>
            <a:gd name="adj" fmla="val 10000"/>
          </a:avLst>
        </a:prstGeom>
        <a:solidFill>
          <a:srgbClr val="009B7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z="1400" b="0" i="0" dirty="0">
              <a:solidFill>
                <a:sysClr val="window" lastClr="FFFFFF"/>
              </a:solidFill>
              <a:latin typeface="Source Sans Pro Light" panose="020B0403030403020204" pitchFamily="34" charset="0"/>
              <a:ea typeface="Source Sans Pro Light" panose="020B0403030403020204" pitchFamily="34" charset="0"/>
              <a:cs typeface="+mn-cs"/>
            </a:rPr>
            <a:t>How to treat</a:t>
          </a:r>
        </a:p>
      </dgm:t>
    </dgm:pt>
    <dgm:pt modelId="{4F350433-27B4-2147-88FE-152672B1A5E9}" type="parTrans" cxnId="{30A4D15E-9B43-AF40-9DF3-08979475A3D7}">
      <dgm:prSet custT="1"/>
      <dgm:spPr>
        <a:xfrm rot="2142401">
          <a:off x="1605133" y="1608747"/>
          <a:ext cx="827702" cy="54228"/>
        </a:xfrm>
        <a:custGeom>
          <a:avLst/>
          <a:gdLst/>
          <a:ahLst/>
          <a:cxnLst/>
          <a:rect l="0" t="0" r="0" b="0"/>
          <a:pathLst>
            <a:path>
              <a:moveTo>
                <a:pt x="0" y="27114"/>
              </a:moveTo>
              <a:lnTo>
                <a:pt x="827702" y="27114"/>
              </a:lnTo>
            </a:path>
          </a:pathLst>
        </a:custGeom>
        <a:noFill/>
        <a:ln w="25400" cap="flat" cmpd="sng" algn="ctr">
          <a:solidFill>
            <a:srgbClr val="009B76">
              <a:hueOff val="0"/>
              <a:satOff val="0"/>
              <a:lumOff val="0"/>
              <a:alphaOff val="0"/>
            </a:srgbClr>
          </a:solidFill>
          <a:prstDash val="solid"/>
        </a:ln>
        <a:effectLst/>
      </dgm:spPr>
      <dgm:t>
        <a:bodyPr/>
        <a:lstStyle/>
        <a:p>
          <a:pPr>
            <a:buNone/>
          </a:pPr>
          <a:endParaRPr lang="en-US" sz="1400" b="0" i="0">
            <a:solidFill>
              <a:srgbClr val="A41F35">
                <a:hueOff val="0"/>
                <a:satOff val="0"/>
                <a:lumOff val="0"/>
                <a:alphaOff val="0"/>
              </a:srgbClr>
            </a:solidFill>
            <a:latin typeface="Source Sans Pro Light" panose="020B0403030403020204" pitchFamily="34" charset="0"/>
            <a:ea typeface="Source Sans Pro Light" panose="020B0403030403020204" pitchFamily="34" charset="0"/>
            <a:cs typeface="+mn-cs"/>
          </a:endParaRPr>
        </a:p>
      </dgm:t>
    </dgm:pt>
    <dgm:pt modelId="{F8357A5C-E01F-3F4B-A728-7E1A7FA3CB2A}" type="sibTrans" cxnId="{30A4D15E-9B43-AF40-9DF3-08979475A3D7}">
      <dgm:prSet/>
      <dgm:spPr/>
      <dgm:t>
        <a:bodyPr/>
        <a:lstStyle/>
        <a:p>
          <a:endParaRPr lang="en-US" sz="1400" b="0" i="0">
            <a:latin typeface="Source Sans Pro Light" panose="020B0403030403020204" pitchFamily="34" charset="0"/>
            <a:ea typeface="Source Sans Pro Light" panose="020B0403030403020204" pitchFamily="34" charset="0"/>
          </a:endParaRPr>
        </a:p>
      </dgm:t>
    </dgm:pt>
    <dgm:pt modelId="{16985099-CFC4-4B4B-8B1F-A3343EE1DDD4}" type="pres">
      <dgm:prSet presAssocID="{C8D0DCD5-0D80-FF40-9A0B-3988B2B8DFEF}" presName="diagram" presStyleCnt="0">
        <dgm:presLayoutVars>
          <dgm:chPref val="1"/>
          <dgm:dir/>
          <dgm:animOne val="branch"/>
          <dgm:animLvl val="lvl"/>
          <dgm:resizeHandles val="exact"/>
        </dgm:presLayoutVars>
      </dgm:prSet>
      <dgm:spPr/>
    </dgm:pt>
    <dgm:pt modelId="{E57587B7-4518-C547-A2F6-D91AA3963951}" type="pres">
      <dgm:prSet presAssocID="{468B6776-128C-ED44-9F9E-8F5C09E09A9F}" presName="root1" presStyleCnt="0"/>
      <dgm:spPr/>
    </dgm:pt>
    <dgm:pt modelId="{921EED3F-6287-7040-A7CA-BA7FF7FFD3D5}" type="pres">
      <dgm:prSet presAssocID="{468B6776-128C-ED44-9F9E-8F5C09E09A9F}" presName="LevelOneTextNode" presStyleLbl="node0" presStyleIdx="0" presStyleCnt="1">
        <dgm:presLayoutVars>
          <dgm:chPref val="3"/>
        </dgm:presLayoutVars>
      </dgm:prSet>
      <dgm:spPr/>
    </dgm:pt>
    <dgm:pt modelId="{19C1E6A5-5A49-4A4D-86BF-350CD5AE9130}" type="pres">
      <dgm:prSet presAssocID="{468B6776-128C-ED44-9F9E-8F5C09E09A9F}" presName="level2hierChild" presStyleCnt="0"/>
      <dgm:spPr/>
    </dgm:pt>
    <dgm:pt modelId="{A1D6E926-E6F3-774D-AB64-7853C095745E}" type="pres">
      <dgm:prSet presAssocID="{58A9F0F2-E164-6B47-9343-5ED1E0DCA455}" presName="conn2-1" presStyleLbl="parChTrans1D2" presStyleIdx="0" presStyleCnt="2"/>
      <dgm:spPr/>
    </dgm:pt>
    <dgm:pt modelId="{74A99873-1907-934E-8A52-2C940269C26B}" type="pres">
      <dgm:prSet presAssocID="{58A9F0F2-E164-6B47-9343-5ED1E0DCA455}" presName="connTx" presStyleLbl="parChTrans1D2" presStyleIdx="0" presStyleCnt="2"/>
      <dgm:spPr/>
    </dgm:pt>
    <dgm:pt modelId="{239BC273-34B1-9044-997F-9C9FA6870489}" type="pres">
      <dgm:prSet presAssocID="{3FE30233-28AC-1744-8361-A4B07637F75D}" presName="root2" presStyleCnt="0"/>
      <dgm:spPr/>
    </dgm:pt>
    <dgm:pt modelId="{F80BDF14-E887-C347-A530-38D64205AD1D}" type="pres">
      <dgm:prSet presAssocID="{3FE30233-28AC-1744-8361-A4B07637F75D}" presName="LevelTwoTextNode" presStyleLbl="node2" presStyleIdx="0" presStyleCnt="2">
        <dgm:presLayoutVars>
          <dgm:chPref val="3"/>
        </dgm:presLayoutVars>
      </dgm:prSet>
      <dgm:spPr/>
    </dgm:pt>
    <dgm:pt modelId="{ED0C0928-D0D6-C449-9586-CD1D20E2F994}" type="pres">
      <dgm:prSet presAssocID="{3FE30233-28AC-1744-8361-A4B07637F75D}" presName="level3hierChild" presStyleCnt="0"/>
      <dgm:spPr/>
    </dgm:pt>
    <dgm:pt modelId="{4F5E3550-6C64-8A4D-8A42-8F0A97030868}" type="pres">
      <dgm:prSet presAssocID="{4F350433-27B4-2147-88FE-152672B1A5E9}" presName="conn2-1" presStyleLbl="parChTrans1D2" presStyleIdx="1" presStyleCnt="2"/>
      <dgm:spPr/>
    </dgm:pt>
    <dgm:pt modelId="{70D293B3-4D76-6542-9838-892712FBCFD5}" type="pres">
      <dgm:prSet presAssocID="{4F350433-27B4-2147-88FE-152672B1A5E9}" presName="connTx" presStyleLbl="parChTrans1D2" presStyleIdx="1" presStyleCnt="2"/>
      <dgm:spPr/>
    </dgm:pt>
    <dgm:pt modelId="{201EBF15-8E1A-BE4C-B3EA-7BB5FDAFA321}" type="pres">
      <dgm:prSet presAssocID="{BEE53D3A-2E01-C94D-8557-841487FDE675}" presName="root2" presStyleCnt="0"/>
      <dgm:spPr/>
    </dgm:pt>
    <dgm:pt modelId="{769C711E-AB94-E44D-877C-2AB86F936CA9}" type="pres">
      <dgm:prSet presAssocID="{BEE53D3A-2E01-C94D-8557-841487FDE675}" presName="LevelTwoTextNode" presStyleLbl="node2" presStyleIdx="1" presStyleCnt="2">
        <dgm:presLayoutVars>
          <dgm:chPref val="3"/>
        </dgm:presLayoutVars>
      </dgm:prSet>
      <dgm:spPr/>
    </dgm:pt>
    <dgm:pt modelId="{5AE645C0-5420-EE42-BC0F-C56D59690B35}" type="pres">
      <dgm:prSet presAssocID="{BEE53D3A-2E01-C94D-8557-841487FDE675}" presName="level3hierChild" presStyleCnt="0"/>
      <dgm:spPr/>
    </dgm:pt>
  </dgm:ptLst>
  <dgm:cxnLst>
    <dgm:cxn modelId="{535BA624-77F8-D140-B84B-CE3557186D1C}" type="presOf" srcId="{3FE30233-28AC-1744-8361-A4B07637F75D}" destId="{F80BDF14-E887-C347-A530-38D64205AD1D}" srcOrd="0" destOrd="0" presId="urn:microsoft.com/office/officeart/2005/8/layout/hierarchy2"/>
    <dgm:cxn modelId="{22352245-2BFB-BD4B-81E4-CA4835D80F6F}" type="presOf" srcId="{BEE53D3A-2E01-C94D-8557-841487FDE675}" destId="{769C711E-AB94-E44D-877C-2AB86F936CA9}" srcOrd="0" destOrd="0" presId="urn:microsoft.com/office/officeart/2005/8/layout/hierarchy2"/>
    <dgm:cxn modelId="{30A4D15E-9B43-AF40-9DF3-08979475A3D7}" srcId="{468B6776-128C-ED44-9F9E-8F5C09E09A9F}" destId="{BEE53D3A-2E01-C94D-8557-841487FDE675}" srcOrd="1" destOrd="0" parTransId="{4F350433-27B4-2147-88FE-152672B1A5E9}" sibTransId="{F8357A5C-E01F-3F4B-A728-7E1A7FA3CB2A}"/>
    <dgm:cxn modelId="{F9DA5860-585F-9148-A65C-416140BE1D5B}" srcId="{C8D0DCD5-0D80-FF40-9A0B-3988B2B8DFEF}" destId="{468B6776-128C-ED44-9F9E-8F5C09E09A9F}" srcOrd="0" destOrd="0" parTransId="{37CC48BE-4901-ED40-80BA-7A83BE883483}" sibTransId="{FD1A529D-C873-A847-BA6A-05E2AB469E6B}"/>
    <dgm:cxn modelId="{52349F6F-B224-A24A-8B07-5772A68A39F9}" type="presOf" srcId="{58A9F0F2-E164-6B47-9343-5ED1E0DCA455}" destId="{74A99873-1907-934E-8A52-2C940269C26B}" srcOrd="1" destOrd="0" presId="urn:microsoft.com/office/officeart/2005/8/layout/hierarchy2"/>
    <dgm:cxn modelId="{361F7B9A-0ED9-B14B-B599-A95D50732BDC}" type="presOf" srcId="{58A9F0F2-E164-6B47-9343-5ED1E0DCA455}" destId="{A1D6E926-E6F3-774D-AB64-7853C095745E}" srcOrd="0" destOrd="0" presId="urn:microsoft.com/office/officeart/2005/8/layout/hierarchy2"/>
    <dgm:cxn modelId="{1A859FA0-99DD-7847-94F3-E8340AB575BC}" type="presOf" srcId="{C8D0DCD5-0D80-FF40-9A0B-3988B2B8DFEF}" destId="{16985099-CFC4-4B4B-8B1F-A3343EE1DDD4}" srcOrd="0" destOrd="0" presId="urn:microsoft.com/office/officeart/2005/8/layout/hierarchy2"/>
    <dgm:cxn modelId="{A0C90BAB-8485-A842-AF7D-E9BD39202815}" type="presOf" srcId="{4F350433-27B4-2147-88FE-152672B1A5E9}" destId="{4F5E3550-6C64-8A4D-8A42-8F0A97030868}" srcOrd="0" destOrd="0" presId="urn:microsoft.com/office/officeart/2005/8/layout/hierarchy2"/>
    <dgm:cxn modelId="{4BECDCB7-8469-164F-8018-59BE1928465B}" type="presOf" srcId="{468B6776-128C-ED44-9F9E-8F5C09E09A9F}" destId="{921EED3F-6287-7040-A7CA-BA7FF7FFD3D5}" srcOrd="0" destOrd="0" presId="urn:microsoft.com/office/officeart/2005/8/layout/hierarchy2"/>
    <dgm:cxn modelId="{EDB577C0-0F4F-6748-89D3-A323781FD3F6}" srcId="{468B6776-128C-ED44-9F9E-8F5C09E09A9F}" destId="{3FE30233-28AC-1744-8361-A4B07637F75D}" srcOrd="0" destOrd="0" parTransId="{58A9F0F2-E164-6B47-9343-5ED1E0DCA455}" sibTransId="{90187AA8-5CD6-944C-842B-0B75831E0B94}"/>
    <dgm:cxn modelId="{1B2534DA-5F69-A94E-A5D4-1EA43A281F7C}" type="presOf" srcId="{4F350433-27B4-2147-88FE-152672B1A5E9}" destId="{70D293B3-4D76-6542-9838-892712FBCFD5}" srcOrd="1" destOrd="0" presId="urn:microsoft.com/office/officeart/2005/8/layout/hierarchy2"/>
    <dgm:cxn modelId="{DC4CCFB2-FEFC-234A-91E3-FF1599217F5D}" type="presParOf" srcId="{16985099-CFC4-4B4B-8B1F-A3343EE1DDD4}" destId="{E57587B7-4518-C547-A2F6-D91AA3963951}" srcOrd="0" destOrd="0" presId="urn:microsoft.com/office/officeart/2005/8/layout/hierarchy2"/>
    <dgm:cxn modelId="{A41EC841-77A0-1F46-A282-AC2E92630F1B}" type="presParOf" srcId="{E57587B7-4518-C547-A2F6-D91AA3963951}" destId="{921EED3F-6287-7040-A7CA-BA7FF7FFD3D5}" srcOrd="0" destOrd="0" presId="urn:microsoft.com/office/officeart/2005/8/layout/hierarchy2"/>
    <dgm:cxn modelId="{5E681490-3ADF-4940-B872-1661719235CA}" type="presParOf" srcId="{E57587B7-4518-C547-A2F6-D91AA3963951}" destId="{19C1E6A5-5A49-4A4D-86BF-350CD5AE9130}" srcOrd="1" destOrd="0" presId="urn:microsoft.com/office/officeart/2005/8/layout/hierarchy2"/>
    <dgm:cxn modelId="{25C6B839-B0BF-0C44-A622-E8F033492A3E}" type="presParOf" srcId="{19C1E6A5-5A49-4A4D-86BF-350CD5AE9130}" destId="{A1D6E926-E6F3-774D-AB64-7853C095745E}" srcOrd="0" destOrd="0" presId="urn:microsoft.com/office/officeart/2005/8/layout/hierarchy2"/>
    <dgm:cxn modelId="{9495DAF2-1194-BB4F-8D74-D217A9AC40D1}" type="presParOf" srcId="{A1D6E926-E6F3-774D-AB64-7853C095745E}" destId="{74A99873-1907-934E-8A52-2C940269C26B}" srcOrd="0" destOrd="0" presId="urn:microsoft.com/office/officeart/2005/8/layout/hierarchy2"/>
    <dgm:cxn modelId="{34408902-A6E8-9B48-B0D2-EFF186423A87}" type="presParOf" srcId="{19C1E6A5-5A49-4A4D-86BF-350CD5AE9130}" destId="{239BC273-34B1-9044-997F-9C9FA6870489}" srcOrd="1" destOrd="0" presId="urn:microsoft.com/office/officeart/2005/8/layout/hierarchy2"/>
    <dgm:cxn modelId="{86BF646A-2A40-FC43-8732-091728432890}" type="presParOf" srcId="{239BC273-34B1-9044-997F-9C9FA6870489}" destId="{F80BDF14-E887-C347-A530-38D64205AD1D}" srcOrd="0" destOrd="0" presId="urn:microsoft.com/office/officeart/2005/8/layout/hierarchy2"/>
    <dgm:cxn modelId="{EFC2C889-9355-2F45-88A6-6AD7BAB1A940}" type="presParOf" srcId="{239BC273-34B1-9044-997F-9C9FA6870489}" destId="{ED0C0928-D0D6-C449-9586-CD1D20E2F994}" srcOrd="1" destOrd="0" presId="urn:microsoft.com/office/officeart/2005/8/layout/hierarchy2"/>
    <dgm:cxn modelId="{25FF0AC0-46DF-F149-AE68-4A50D0C021C6}" type="presParOf" srcId="{19C1E6A5-5A49-4A4D-86BF-350CD5AE9130}" destId="{4F5E3550-6C64-8A4D-8A42-8F0A97030868}" srcOrd="2" destOrd="0" presId="urn:microsoft.com/office/officeart/2005/8/layout/hierarchy2"/>
    <dgm:cxn modelId="{576CE1B3-9074-9744-852A-CCDAB47BF0BA}" type="presParOf" srcId="{4F5E3550-6C64-8A4D-8A42-8F0A97030868}" destId="{70D293B3-4D76-6542-9838-892712FBCFD5}" srcOrd="0" destOrd="0" presId="urn:microsoft.com/office/officeart/2005/8/layout/hierarchy2"/>
    <dgm:cxn modelId="{8E9ED9DF-CC96-7F48-A6A6-3E5FFC2B24E9}" type="presParOf" srcId="{19C1E6A5-5A49-4A4D-86BF-350CD5AE9130}" destId="{201EBF15-8E1A-BE4C-B3EA-7BB5FDAFA321}" srcOrd="3" destOrd="0" presId="urn:microsoft.com/office/officeart/2005/8/layout/hierarchy2"/>
    <dgm:cxn modelId="{8AF17016-0577-2646-8722-5675F043E5C1}" type="presParOf" srcId="{201EBF15-8E1A-BE4C-B3EA-7BB5FDAFA321}" destId="{769C711E-AB94-E44D-877C-2AB86F936CA9}" srcOrd="0" destOrd="0" presId="urn:microsoft.com/office/officeart/2005/8/layout/hierarchy2"/>
    <dgm:cxn modelId="{B0C8D89A-77EC-854F-929C-5194069F6A88}" type="presParOf" srcId="{201EBF15-8E1A-BE4C-B3EA-7BB5FDAFA321}" destId="{5AE645C0-5420-EE42-BC0F-C56D59690B3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EED3F-6287-7040-A7CA-BA7FF7FFD3D5}">
      <dsp:nvSpPr>
        <dsp:cNvPr id="0" name=""/>
        <dsp:cNvSpPr/>
      </dsp:nvSpPr>
      <dsp:spPr>
        <a:xfrm>
          <a:off x="1472" y="852130"/>
          <a:ext cx="1239049" cy="619524"/>
        </a:xfrm>
        <a:prstGeom prst="roundRect">
          <a:avLst>
            <a:gd name="adj" fmla="val 10000"/>
          </a:avLst>
        </a:prstGeom>
        <a:solidFill>
          <a:srgbClr val="EDAA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solidFill>
                <a:sysClr val="window" lastClr="FFFFFF"/>
              </a:solidFill>
              <a:latin typeface="Source Sans Pro Light" panose="020B0403030403020204" pitchFamily="34" charset="0"/>
              <a:ea typeface="Source Sans Pro Light" panose="020B0403030403020204" pitchFamily="34" charset="0"/>
              <a:cs typeface="+mn-cs"/>
            </a:rPr>
            <a:t>Patient timelines</a:t>
          </a:r>
        </a:p>
      </dsp:txBody>
      <dsp:txXfrm>
        <a:off x="19617" y="870275"/>
        <a:ext cx="1202759" cy="583234"/>
      </dsp:txXfrm>
    </dsp:sp>
    <dsp:sp modelId="{A1D6E926-E6F3-774D-AB64-7853C095745E}">
      <dsp:nvSpPr>
        <dsp:cNvPr id="0" name=""/>
        <dsp:cNvSpPr/>
      </dsp:nvSpPr>
      <dsp:spPr>
        <a:xfrm rot="19457599">
          <a:off x="1183153" y="959785"/>
          <a:ext cx="610357" cy="47988"/>
        </a:xfrm>
        <a:custGeom>
          <a:avLst/>
          <a:gdLst/>
          <a:ahLst/>
          <a:cxnLst/>
          <a:rect l="0" t="0" r="0" b="0"/>
          <a:pathLst>
            <a:path>
              <a:moveTo>
                <a:pt x="0" y="27114"/>
              </a:moveTo>
              <a:lnTo>
                <a:pt x="827702" y="27114"/>
              </a:lnTo>
            </a:path>
          </a:pathLst>
        </a:custGeom>
        <a:noFill/>
        <a:ln w="25400" cap="flat" cmpd="sng" algn="ctr">
          <a:solidFill>
            <a:srgbClr val="009B76">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b="0" i="0" kern="1200">
            <a:solidFill>
              <a:srgbClr val="A41F35">
                <a:hueOff val="0"/>
                <a:satOff val="0"/>
                <a:lumOff val="0"/>
                <a:alphaOff val="0"/>
              </a:srgbClr>
            </a:solidFill>
            <a:latin typeface="Source Sans Pro Light" panose="020B0403030403020204" pitchFamily="34" charset="0"/>
            <a:ea typeface="Source Sans Pro Light" panose="020B0403030403020204" pitchFamily="34" charset="0"/>
            <a:cs typeface="+mn-cs"/>
          </a:endParaRPr>
        </a:p>
      </dsp:txBody>
      <dsp:txXfrm>
        <a:off x="1467036" y="980294"/>
        <a:ext cx="0" cy="0"/>
      </dsp:txXfrm>
    </dsp:sp>
    <dsp:sp modelId="{F80BDF14-E887-C347-A530-38D64205AD1D}">
      <dsp:nvSpPr>
        <dsp:cNvPr id="0" name=""/>
        <dsp:cNvSpPr/>
      </dsp:nvSpPr>
      <dsp:spPr>
        <a:xfrm>
          <a:off x="1736141" y="495903"/>
          <a:ext cx="1239049" cy="619524"/>
        </a:xfrm>
        <a:prstGeom prst="roundRect">
          <a:avLst>
            <a:gd name="adj" fmla="val 10000"/>
          </a:avLst>
        </a:prstGeom>
        <a:solidFill>
          <a:srgbClr val="009B76">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solidFill>
                <a:sysClr val="window" lastClr="FFFFFF"/>
              </a:solidFill>
              <a:latin typeface="Source Sans Pro Light" panose="020B0403030403020204" pitchFamily="34" charset="0"/>
              <a:ea typeface="Source Sans Pro Light" panose="020B0403030403020204" pitchFamily="34" charset="0"/>
              <a:cs typeface="+mn-cs"/>
            </a:rPr>
            <a:t>Whether to treat</a:t>
          </a:r>
        </a:p>
      </dsp:txBody>
      <dsp:txXfrm>
        <a:off x="1754286" y="514048"/>
        <a:ext cx="1202759" cy="583234"/>
      </dsp:txXfrm>
    </dsp:sp>
    <dsp:sp modelId="{4F5E3550-6C64-8A4D-8A42-8F0A97030868}">
      <dsp:nvSpPr>
        <dsp:cNvPr id="0" name=""/>
        <dsp:cNvSpPr/>
      </dsp:nvSpPr>
      <dsp:spPr>
        <a:xfrm rot="2142401">
          <a:off x="1183153" y="1316012"/>
          <a:ext cx="610357" cy="47988"/>
        </a:xfrm>
        <a:custGeom>
          <a:avLst/>
          <a:gdLst/>
          <a:ahLst/>
          <a:cxnLst/>
          <a:rect l="0" t="0" r="0" b="0"/>
          <a:pathLst>
            <a:path>
              <a:moveTo>
                <a:pt x="0" y="27114"/>
              </a:moveTo>
              <a:lnTo>
                <a:pt x="827702" y="27114"/>
              </a:lnTo>
            </a:path>
          </a:pathLst>
        </a:custGeom>
        <a:noFill/>
        <a:ln w="25400" cap="flat" cmpd="sng" algn="ctr">
          <a:solidFill>
            <a:srgbClr val="009B76">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b="0" i="0" kern="1200">
            <a:solidFill>
              <a:srgbClr val="A41F35">
                <a:hueOff val="0"/>
                <a:satOff val="0"/>
                <a:lumOff val="0"/>
                <a:alphaOff val="0"/>
              </a:srgbClr>
            </a:solidFill>
            <a:latin typeface="Source Sans Pro Light" panose="020B0403030403020204" pitchFamily="34" charset="0"/>
            <a:ea typeface="Source Sans Pro Light" panose="020B0403030403020204" pitchFamily="34" charset="0"/>
            <a:cs typeface="+mn-cs"/>
          </a:endParaRPr>
        </a:p>
      </dsp:txBody>
      <dsp:txXfrm>
        <a:off x="1484847" y="1318710"/>
        <a:ext cx="0" cy="0"/>
      </dsp:txXfrm>
    </dsp:sp>
    <dsp:sp modelId="{769C711E-AB94-E44D-877C-2AB86F936CA9}">
      <dsp:nvSpPr>
        <dsp:cNvPr id="0" name=""/>
        <dsp:cNvSpPr/>
      </dsp:nvSpPr>
      <dsp:spPr>
        <a:xfrm>
          <a:off x="1736141" y="1208357"/>
          <a:ext cx="1239049" cy="619524"/>
        </a:xfrm>
        <a:prstGeom prst="roundRect">
          <a:avLst>
            <a:gd name="adj" fmla="val 10000"/>
          </a:avLst>
        </a:prstGeom>
        <a:solidFill>
          <a:srgbClr val="009B76">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solidFill>
                <a:sysClr val="window" lastClr="FFFFFF"/>
              </a:solidFill>
              <a:latin typeface="Source Sans Pro Light" panose="020B0403030403020204" pitchFamily="34" charset="0"/>
              <a:ea typeface="Source Sans Pro Light" panose="020B0403030403020204" pitchFamily="34" charset="0"/>
              <a:cs typeface="+mn-cs"/>
            </a:rPr>
            <a:t>How to treat</a:t>
          </a:r>
        </a:p>
      </dsp:txBody>
      <dsp:txXfrm>
        <a:off x="1754286" y="1226502"/>
        <a:ext cx="1202759" cy="58323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90534626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pcori.org/assets/PCORI_EstablishingLeg.pdf"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cbi.nlm.nih.gov/pubmed/22474208"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1200" b="0" i="0" u="none" strike="noStrike" cap="none" dirty="0">
                <a:solidFill>
                  <a:schemeClr val="dk1"/>
                </a:solidFill>
                <a:latin typeface="Calibri"/>
                <a:ea typeface="Calibri"/>
                <a:cs typeface="Calibri"/>
                <a:sym typeface="Calibri"/>
              </a:rPr>
              <a:t>1.Schneeweiss S, </a:t>
            </a:r>
            <a:r>
              <a:rPr lang="en" sz="1200" b="0" i="0" u="none" strike="noStrike" cap="none" dirty="0" err="1">
                <a:solidFill>
                  <a:schemeClr val="dk1"/>
                </a:solidFill>
                <a:latin typeface="Calibri"/>
                <a:ea typeface="Calibri"/>
                <a:cs typeface="Calibri"/>
                <a:sym typeface="Calibri"/>
              </a:rPr>
              <a:t>Avorn</a:t>
            </a:r>
            <a:r>
              <a:rPr lang="en" sz="1200" b="0" i="0" u="none" strike="noStrike" cap="none" dirty="0">
                <a:solidFill>
                  <a:schemeClr val="dk1"/>
                </a:solidFill>
                <a:latin typeface="Calibri"/>
                <a:ea typeface="Calibri"/>
                <a:cs typeface="Calibri"/>
                <a:sym typeface="Calibri"/>
              </a:rPr>
              <a:t> J. A review of uses of health care utilization databases for epidemiologic research on therapeutics. J </a:t>
            </a:r>
            <a:r>
              <a:rPr lang="en" sz="1200" b="0" i="0" u="none" strike="noStrike" cap="none" dirty="0" err="1">
                <a:solidFill>
                  <a:schemeClr val="dk1"/>
                </a:solidFill>
                <a:latin typeface="Calibri"/>
                <a:ea typeface="Calibri"/>
                <a:cs typeface="Calibri"/>
                <a:sym typeface="Calibri"/>
              </a:rPr>
              <a:t>Clin</a:t>
            </a:r>
            <a:r>
              <a:rPr lang="en" sz="1200" b="0" i="0" u="none" strike="noStrike" cap="none" dirty="0">
                <a:solidFill>
                  <a:schemeClr val="dk1"/>
                </a:solidFill>
                <a:latin typeface="Calibri"/>
                <a:ea typeface="Calibri"/>
                <a:cs typeface="Calibri"/>
                <a:sym typeface="Calibri"/>
              </a:rPr>
              <a:t> </a:t>
            </a:r>
            <a:r>
              <a:rPr lang="en" sz="1200" b="0" i="0" u="none" strike="noStrike" cap="none" dirty="0" err="1">
                <a:solidFill>
                  <a:schemeClr val="dk1"/>
                </a:solidFill>
                <a:latin typeface="Calibri"/>
                <a:ea typeface="Calibri"/>
                <a:cs typeface="Calibri"/>
                <a:sym typeface="Calibri"/>
              </a:rPr>
              <a:t>Epidemiol</a:t>
            </a:r>
            <a:r>
              <a:rPr lang="en" sz="1200" b="0" i="0" u="none" strike="noStrike" cap="none" dirty="0">
                <a:solidFill>
                  <a:schemeClr val="dk1"/>
                </a:solidFill>
                <a:latin typeface="Calibri"/>
                <a:ea typeface="Calibri"/>
                <a:cs typeface="Calibri"/>
                <a:sym typeface="Calibri"/>
              </a:rPr>
              <a:t> 2005</a:t>
            </a:r>
          </a:p>
        </p:txBody>
      </p:sp>
      <p:sp>
        <p:nvSpPr>
          <p:cNvPr id="129" name="Shape 12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5998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75678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MIMIC-IV is grouped into three modules: </a:t>
            </a:r>
            <a:r>
              <a:rPr lang="en-US" sz="1100" b="0" i="1" kern="1200" dirty="0">
                <a:solidFill>
                  <a:schemeClr val="tx1"/>
                </a:solidFill>
                <a:effectLst/>
                <a:latin typeface="+mn-lt"/>
                <a:ea typeface="+mn-ea"/>
                <a:cs typeface="+mn-cs"/>
              </a:rPr>
              <a:t>core</a:t>
            </a:r>
            <a:r>
              <a:rPr lang="en-US" sz="1100" b="0" i="0" kern="1200" dirty="0">
                <a:solidFill>
                  <a:schemeClr val="tx1"/>
                </a:solidFill>
                <a:effectLst/>
                <a:latin typeface="+mn-lt"/>
                <a:ea typeface="+mn-ea"/>
                <a:cs typeface="+mn-cs"/>
              </a:rPr>
              <a:t>, </a:t>
            </a:r>
            <a:r>
              <a:rPr lang="en-US" sz="1100" b="0" i="1" kern="1200" dirty="0" err="1">
                <a:solidFill>
                  <a:schemeClr val="tx1"/>
                </a:solidFill>
                <a:effectLst/>
                <a:latin typeface="+mn-lt"/>
                <a:ea typeface="+mn-ea"/>
                <a:cs typeface="+mn-cs"/>
              </a:rPr>
              <a:t>hosp</a:t>
            </a:r>
            <a:r>
              <a:rPr lang="en-US" sz="1100" b="0" i="0" kern="1200" dirty="0">
                <a:solidFill>
                  <a:schemeClr val="tx1"/>
                </a:solidFill>
                <a:effectLst/>
                <a:latin typeface="+mn-lt"/>
                <a:ea typeface="+mn-ea"/>
                <a:cs typeface="+mn-cs"/>
              </a:rPr>
              <a:t>, and </a:t>
            </a:r>
            <a:r>
              <a:rPr lang="en-US" sz="1100" b="0" i="1" kern="1200" dirty="0" err="1">
                <a:solidFill>
                  <a:schemeClr val="tx1"/>
                </a:solidFill>
                <a:effectLst/>
                <a:latin typeface="+mn-lt"/>
                <a:ea typeface="+mn-ea"/>
                <a:cs typeface="+mn-cs"/>
              </a:rPr>
              <a:t>icu</a:t>
            </a:r>
            <a:r>
              <a:rPr lang="en-US" sz="1100" b="0" i="0" kern="1200" dirty="0">
                <a:solidFill>
                  <a:schemeClr val="tx1"/>
                </a:solidFill>
                <a:effectLst/>
                <a:latin typeface="+mn-lt"/>
                <a:ea typeface="+mn-ea"/>
                <a:cs typeface="+mn-cs"/>
              </a:rPr>
              <a:t>.</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The </a:t>
            </a:r>
            <a:r>
              <a:rPr lang="en-US" sz="1100" b="0" i="1" kern="1200" dirty="0">
                <a:solidFill>
                  <a:schemeClr val="tx1"/>
                </a:solidFill>
                <a:effectLst/>
                <a:latin typeface="+mn-lt"/>
                <a:ea typeface="+mn-ea"/>
                <a:cs typeface="+mn-cs"/>
              </a:rPr>
              <a:t>core</a:t>
            </a:r>
            <a:r>
              <a:rPr lang="en-US" sz="1100" b="0" i="0" kern="1200" dirty="0">
                <a:solidFill>
                  <a:schemeClr val="tx1"/>
                </a:solidFill>
                <a:effectLst/>
                <a:latin typeface="+mn-lt"/>
                <a:ea typeface="+mn-ea"/>
                <a:cs typeface="+mn-cs"/>
              </a:rPr>
              <a:t> module stores patient tracking information necessary for any data analysis using MIMIC-IV. The </a:t>
            </a:r>
            <a:r>
              <a:rPr lang="en-US" sz="1100" b="0" i="1" kern="1200" dirty="0">
                <a:solidFill>
                  <a:schemeClr val="tx1"/>
                </a:solidFill>
                <a:effectLst/>
                <a:latin typeface="+mn-lt"/>
                <a:ea typeface="+mn-ea"/>
                <a:cs typeface="+mn-cs"/>
              </a:rPr>
              <a:t>core</a:t>
            </a:r>
            <a:r>
              <a:rPr lang="en-US" sz="1100" b="0" i="0" kern="1200" dirty="0">
                <a:solidFill>
                  <a:schemeClr val="tx1"/>
                </a:solidFill>
                <a:effectLst/>
                <a:latin typeface="+mn-lt"/>
                <a:ea typeface="+mn-ea"/>
                <a:cs typeface="+mn-cs"/>
              </a:rPr>
              <a:t> module contains three tables: </a:t>
            </a:r>
            <a:r>
              <a:rPr lang="en-US" sz="1100" b="0" i="1" kern="1200" dirty="0">
                <a:solidFill>
                  <a:schemeClr val="tx1"/>
                </a:solidFill>
                <a:effectLst/>
                <a:latin typeface="+mn-lt"/>
                <a:ea typeface="+mn-ea"/>
                <a:cs typeface="+mn-cs"/>
              </a:rPr>
              <a:t>patients</a:t>
            </a:r>
            <a:r>
              <a:rPr lang="en-US" sz="1100" b="0" i="0" kern="1200" dirty="0">
                <a:solidFill>
                  <a:schemeClr val="tx1"/>
                </a:solidFill>
                <a:effectLst/>
                <a:latin typeface="+mn-lt"/>
                <a:ea typeface="+mn-ea"/>
                <a:cs typeface="+mn-cs"/>
              </a:rPr>
              <a:t>, </a:t>
            </a:r>
            <a:r>
              <a:rPr lang="en-US" sz="1100" b="0" i="1" kern="1200" dirty="0">
                <a:solidFill>
                  <a:schemeClr val="tx1"/>
                </a:solidFill>
                <a:effectLst/>
                <a:latin typeface="+mn-lt"/>
                <a:ea typeface="+mn-ea"/>
                <a:cs typeface="+mn-cs"/>
              </a:rPr>
              <a:t>admissions</a:t>
            </a:r>
            <a:r>
              <a:rPr lang="en-US" sz="1100" b="0" i="0" kern="1200" dirty="0">
                <a:solidFill>
                  <a:schemeClr val="tx1"/>
                </a:solidFill>
                <a:effectLst/>
                <a:latin typeface="+mn-lt"/>
                <a:ea typeface="+mn-ea"/>
                <a:cs typeface="+mn-cs"/>
              </a:rPr>
              <a:t>, and </a:t>
            </a:r>
            <a:r>
              <a:rPr lang="en-US" sz="1100" b="0" i="1" kern="1200" dirty="0">
                <a:solidFill>
                  <a:schemeClr val="tx1"/>
                </a:solidFill>
                <a:effectLst/>
                <a:latin typeface="+mn-lt"/>
                <a:ea typeface="+mn-ea"/>
                <a:cs typeface="+mn-cs"/>
              </a:rPr>
              <a:t>transfers</a:t>
            </a:r>
            <a:r>
              <a:rPr lang="en-US" sz="1100" b="0" i="0" kern="1200" dirty="0">
                <a:solidFill>
                  <a:schemeClr val="tx1"/>
                </a:solidFill>
                <a:effectLst/>
                <a:latin typeface="+mn-lt"/>
                <a:ea typeface="+mn-ea"/>
                <a:cs typeface="+mn-cs"/>
              </a:rPr>
              <a:t>.</a:t>
            </a:r>
          </a:p>
          <a:p>
            <a:r>
              <a:rPr lang="en-US" sz="1100" b="0" i="0" kern="1200" dirty="0">
                <a:solidFill>
                  <a:schemeClr val="tx1"/>
                </a:solidFill>
                <a:effectLst/>
                <a:latin typeface="+mn-lt"/>
                <a:ea typeface="+mn-ea"/>
                <a:cs typeface="+mn-cs"/>
              </a:rPr>
              <a:t>The </a:t>
            </a:r>
            <a:r>
              <a:rPr lang="en-US" sz="1100" b="0" i="1" kern="1200" dirty="0" err="1">
                <a:solidFill>
                  <a:schemeClr val="tx1"/>
                </a:solidFill>
                <a:effectLst/>
                <a:latin typeface="+mn-lt"/>
                <a:ea typeface="+mn-ea"/>
                <a:cs typeface="+mn-cs"/>
              </a:rPr>
              <a:t>hosp</a:t>
            </a:r>
            <a:r>
              <a:rPr lang="en-US" sz="1100" b="0" i="0" kern="1200" dirty="0">
                <a:solidFill>
                  <a:schemeClr val="tx1"/>
                </a:solidFill>
                <a:effectLst/>
                <a:latin typeface="+mn-lt"/>
                <a:ea typeface="+mn-ea"/>
                <a:cs typeface="+mn-cs"/>
              </a:rPr>
              <a:t> module contains data derived from the hospital wide EHR. These measurements are predominantly recorded during the hospital stay.</a:t>
            </a:r>
          </a:p>
          <a:p>
            <a:r>
              <a:rPr lang="en-US" sz="1100" b="0" i="0" kern="1200" dirty="0">
                <a:solidFill>
                  <a:schemeClr val="tx1"/>
                </a:solidFill>
                <a:effectLst/>
                <a:latin typeface="+mn-lt"/>
                <a:ea typeface="+mn-ea"/>
                <a:cs typeface="+mn-cs"/>
              </a:rPr>
              <a:t>The </a:t>
            </a:r>
            <a:r>
              <a:rPr lang="en-US" sz="1100" b="0" i="1" kern="1200" dirty="0" err="1">
                <a:solidFill>
                  <a:schemeClr val="tx1"/>
                </a:solidFill>
                <a:effectLst/>
                <a:latin typeface="+mn-lt"/>
                <a:ea typeface="+mn-ea"/>
                <a:cs typeface="+mn-cs"/>
              </a:rPr>
              <a:t>icu</a:t>
            </a:r>
            <a:r>
              <a:rPr lang="en-US" sz="1100" b="0" i="0" kern="1200" dirty="0">
                <a:solidFill>
                  <a:schemeClr val="tx1"/>
                </a:solidFill>
                <a:effectLst/>
                <a:latin typeface="+mn-lt"/>
                <a:ea typeface="+mn-ea"/>
                <a:cs typeface="+mn-cs"/>
              </a:rPr>
              <a:t> module contains data sourced from the clinical information system at the BIDMC: </a:t>
            </a:r>
            <a:r>
              <a:rPr lang="en-US" sz="1100" b="0" i="0" kern="1200" dirty="0" err="1">
                <a:solidFill>
                  <a:schemeClr val="tx1"/>
                </a:solidFill>
                <a:effectLst/>
                <a:latin typeface="+mn-lt"/>
                <a:ea typeface="+mn-ea"/>
                <a:cs typeface="+mn-cs"/>
              </a:rPr>
              <a:t>MetaVision</a:t>
            </a:r>
            <a:r>
              <a:rPr lang="en-US" sz="1100" b="0" i="0" kern="1200" dirty="0">
                <a:solidFill>
                  <a:schemeClr val="tx1"/>
                </a:solidFill>
                <a:effectLst/>
                <a:latin typeface="+mn-lt"/>
                <a:ea typeface="+mn-ea"/>
                <a:cs typeface="+mn-cs"/>
              </a:rPr>
              <a:t> (</a:t>
            </a:r>
            <a:r>
              <a:rPr lang="en-US" sz="1100" b="0" i="0" kern="1200" dirty="0" err="1">
                <a:solidFill>
                  <a:schemeClr val="tx1"/>
                </a:solidFill>
                <a:effectLst/>
                <a:latin typeface="+mn-lt"/>
                <a:ea typeface="+mn-ea"/>
                <a:cs typeface="+mn-cs"/>
              </a:rPr>
              <a:t>iMDSoft</a:t>
            </a:r>
            <a:r>
              <a:rPr lang="en-US" sz="1100" b="0" i="0" kern="1200" dirty="0">
                <a:solidFill>
                  <a:schemeClr val="tx1"/>
                </a:solidFill>
                <a:effectLst/>
                <a:latin typeface="+mn-lt"/>
                <a:ea typeface="+mn-ea"/>
                <a:cs typeface="+mn-cs"/>
              </a:rPr>
              <a:t>).</a:t>
            </a:r>
          </a:p>
          <a:p>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Calibri" charset="0"/>
                <a:ea typeface="Calibri" charset="0"/>
                <a:cs typeface="Calibri" charset="0"/>
              </a:rPr>
              <a:t>The latest version of MIMIC is MIMIC-IV, which comprises over 58,000 hospital admissions for about 40,000 patients. The data spans 2008 - 2019. </a:t>
            </a:r>
          </a:p>
        </p:txBody>
      </p:sp>
    </p:spTree>
    <p:extLst>
      <p:ext uri="{BB962C8B-B14F-4D97-AF65-F5344CB8AC3E}">
        <p14:creationId xmlns:p14="http://schemas.microsoft.com/office/powerpoint/2010/main" val="1049291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100" b="0" i="0" kern="1200" dirty="0" err="1">
                <a:solidFill>
                  <a:schemeClr val="tx1"/>
                </a:solidFill>
                <a:effectLst/>
                <a:latin typeface="+mn-lt"/>
                <a:ea typeface="+mn-ea"/>
                <a:cs typeface="+mn-cs"/>
              </a:rPr>
              <a:t>Truven</a:t>
            </a:r>
            <a:r>
              <a:rPr lang="en-US" sz="1100" b="0" i="0" kern="1200" dirty="0">
                <a:solidFill>
                  <a:schemeClr val="tx1"/>
                </a:solidFill>
                <a:effectLst/>
                <a:latin typeface="+mn-lt"/>
                <a:ea typeface="+mn-ea"/>
                <a:cs typeface="+mn-cs"/>
              </a:rPr>
              <a:t> </a:t>
            </a:r>
            <a:r>
              <a:rPr lang="en-US" sz="1100" b="0" i="0" kern="1200" dirty="0" err="1">
                <a:solidFill>
                  <a:schemeClr val="tx1"/>
                </a:solidFill>
                <a:effectLst/>
                <a:latin typeface="+mn-lt"/>
                <a:ea typeface="+mn-ea"/>
                <a:cs typeface="+mn-cs"/>
              </a:rPr>
              <a:t>MarketScan</a:t>
            </a:r>
            <a:r>
              <a:rPr lang="en-US" sz="1100" b="0" i="0" kern="1200" dirty="0">
                <a:solidFill>
                  <a:schemeClr val="tx1"/>
                </a:solidFill>
                <a:effectLst/>
                <a:latin typeface="+mn-lt"/>
                <a:ea typeface="+mn-ea"/>
                <a:cs typeface="+mn-cs"/>
              </a:rPr>
              <a:t> Database:</a:t>
            </a:r>
          </a:p>
          <a:p>
            <a:r>
              <a:rPr lang="en-US" sz="1100" b="0" i="0" kern="1200" dirty="0">
                <a:solidFill>
                  <a:schemeClr val="tx1"/>
                </a:solidFill>
                <a:effectLst/>
                <a:latin typeface="+mn-lt"/>
                <a:ea typeface="+mn-ea"/>
                <a:cs typeface="+mn-cs"/>
              </a:rPr>
              <a:t>The </a:t>
            </a:r>
            <a:r>
              <a:rPr lang="en-US" sz="1100" b="0" i="0" kern="1200" dirty="0" err="1">
                <a:solidFill>
                  <a:schemeClr val="tx1"/>
                </a:solidFill>
                <a:effectLst/>
                <a:latin typeface="+mn-lt"/>
                <a:ea typeface="+mn-ea"/>
                <a:cs typeface="+mn-cs"/>
              </a:rPr>
              <a:t>Truven</a:t>
            </a:r>
            <a:r>
              <a:rPr lang="en-US" sz="1100" b="0" i="0" kern="1200" dirty="0">
                <a:solidFill>
                  <a:schemeClr val="tx1"/>
                </a:solidFill>
                <a:effectLst/>
                <a:latin typeface="+mn-lt"/>
                <a:ea typeface="+mn-ea"/>
                <a:cs typeface="+mn-cs"/>
              </a:rPr>
              <a:t> Health </a:t>
            </a:r>
            <a:r>
              <a:rPr lang="en-US" sz="1100" b="0" i="0" kern="1200" dirty="0" err="1">
                <a:solidFill>
                  <a:schemeClr val="tx1"/>
                </a:solidFill>
                <a:effectLst/>
                <a:latin typeface="+mn-lt"/>
                <a:ea typeface="+mn-ea"/>
                <a:cs typeface="+mn-cs"/>
              </a:rPr>
              <a:t>MarketScan</a:t>
            </a:r>
            <a:r>
              <a:rPr lang="en-US" sz="1100" b="0" i="0" kern="1200" dirty="0">
                <a:solidFill>
                  <a:schemeClr val="tx1"/>
                </a:solidFill>
                <a:effectLst/>
                <a:latin typeface="+mn-lt"/>
                <a:ea typeface="+mn-ea"/>
                <a:cs typeface="+mn-cs"/>
              </a:rPr>
              <a:t>® Research Databases contain individual-level, de-identified, healthcare claims information from employers, health plans, hospitals, Medicare, and Medicaid programs. Data from individual patients are integrated from all providers of care, maintaining all healthcare utilization and cost record connections at the patient level from over 350 payers. Stanford has licensed data from 2007 - 2014, and we have access to roughly 159 million individuals’ data. </a:t>
            </a:r>
          </a:p>
          <a:p>
            <a:endParaRPr lang="en-US" sz="1100" b="0" i="0" kern="1200" dirty="0">
              <a:solidFill>
                <a:schemeClr val="tx1"/>
              </a:solidFill>
              <a:effectLst/>
              <a:latin typeface="+mn-lt"/>
              <a:ea typeface="+mn-ea"/>
              <a:cs typeface="+mn-cs"/>
            </a:endParaRPr>
          </a:p>
          <a:p>
            <a:r>
              <a:rPr lang="en-US" sz="1100" b="0" i="0" kern="1200" dirty="0" err="1">
                <a:solidFill>
                  <a:schemeClr val="tx1"/>
                </a:solidFill>
                <a:effectLst/>
                <a:latin typeface="+mn-lt"/>
                <a:ea typeface="+mn-ea"/>
                <a:cs typeface="+mn-cs"/>
              </a:rPr>
              <a:t>Optum</a:t>
            </a:r>
            <a:r>
              <a:rPr lang="en-US" sz="1100" b="0" i="0" kern="1200" dirty="0">
                <a:solidFill>
                  <a:schemeClr val="tx1"/>
                </a:solidFill>
                <a:effectLst/>
                <a:latin typeface="+mn-lt"/>
                <a:ea typeface="+mn-ea"/>
                <a:cs typeface="+mn-cs"/>
              </a:rPr>
              <a:t> </a:t>
            </a:r>
            <a:r>
              <a:rPr lang="en-US" sz="1100" b="0" i="0" kern="1200" dirty="0" err="1">
                <a:solidFill>
                  <a:schemeClr val="tx1"/>
                </a:solidFill>
                <a:effectLst/>
                <a:latin typeface="+mn-lt"/>
                <a:ea typeface="+mn-ea"/>
                <a:cs typeface="+mn-cs"/>
              </a:rPr>
              <a:t>Clinformatics</a:t>
            </a:r>
            <a:r>
              <a:rPr lang="en-US" sz="1100" b="0" i="0" kern="1200" dirty="0">
                <a:solidFill>
                  <a:schemeClr val="tx1"/>
                </a:solidFill>
                <a:effectLst/>
                <a:latin typeface="+mn-lt"/>
                <a:ea typeface="+mn-ea"/>
                <a:cs typeface="+mn-cs"/>
              </a:rPr>
              <a:t> Data Mart:</a:t>
            </a:r>
          </a:p>
          <a:p>
            <a:r>
              <a:rPr lang="en-US" sz="1100" b="0" i="0" kern="1200" dirty="0">
                <a:solidFill>
                  <a:schemeClr val="tx1"/>
                </a:solidFill>
                <a:effectLst/>
                <a:latin typeface="+mn-lt"/>
                <a:ea typeface="+mn-ea"/>
                <a:cs typeface="+mn-cs"/>
              </a:rPr>
              <a:t>The </a:t>
            </a:r>
            <a:r>
              <a:rPr lang="en-US" sz="1100" b="0" i="0" kern="1200" dirty="0" err="1">
                <a:solidFill>
                  <a:schemeClr val="tx1"/>
                </a:solidFill>
                <a:effectLst/>
                <a:latin typeface="+mn-lt"/>
                <a:ea typeface="+mn-ea"/>
                <a:cs typeface="+mn-cs"/>
              </a:rPr>
              <a:t>Clinformatics</a:t>
            </a:r>
            <a:r>
              <a:rPr lang="en-US" sz="1100" b="0" i="0" kern="1200" dirty="0">
                <a:solidFill>
                  <a:schemeClr val="tx1"/>
                </a:solidFill>
                <a:effectLst/>
                <a:latin typeface="+mn-lt"/>
                <a:ea typeface="+mn-ea"/>
                <a:cs typeface="+mn-cs"/>
              </a:rPr>
              <a:t> Data Mart (CDM) is a database comprised of administrative health claims for members of a large national managed care company affiliated with </a:t>
            </a:r>
            <a:r>
              <a:rPr lang="en-US" sz="1100" b="0" i="0" kern="1200" dirty="0" err="1">
                <a:solidFill>
                  <a:schemeClr val="tx1"/>
                </a:solidFill>
                <a:effectLst/>
                <a:latin typeface="+mn-lt"/>
                <a:ea typeface="+mn-ea"/>
                <a:cs typeface="+mn-cs"/>
              </a:rPr>
              <a:t>Optum</a:t>
            </a:r>
            <a:r>
              <a:rPr lang="en-US" sz="1100" b="0" i="0" kern="1200" dirty="0">
                <a:solidFill>
                  <a:schemeClr val="tx1"/>
                </a:solidFill>
                <a:effectLst/>
                <a:latin typeface="+mn-lt"/>
                <a:ea typeface="+mn-ea"/>
                <a:cs typeface="+mn-cs"/>
              </a:rPr>
              <a:t>. The data span service dates beginning May, 2000 through the present date. The database includes approximately 12-14 million annual covered lives, for a total of roughly 56 million unique lives over a 14+ year period (5/2000 thru 12/2014); including results for outpatient lab tests processed by large national lab vendors. The population is geographically diverse, spanning all 50 states.</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Stanford</a:t>
            </a:r>
            <a:r>
              <a:rPr lang="en-US" sz="1100" b="0" i="0" kern="1200" baseline="0" dirty="0">
                <a:solidFill>
                  <a:schemeClr val="tx1"/>
                </a:solidFill>
                <a:effectLst/>
                <a:latin typeface="+mn-lt"/>
                <a:ea typeface="+mn-ea"/>
                <a:cs typeface="+mn-cs"/>
              </a:rPr>
              <a:t> has licensed data from 2003-2014, covering about 30 million unique lives.</a:t>
            </a:r>
          </a:p>
          <a:p>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Premier </a:t>
            </a:r>
            <a:r>
              <a:rPr lang="en-US" sz="1100" b="0" i="0" kern="1200" baseline="0" dirty="0" err="1">
                <a:solidFill>
                  <a:schemeClr val="tx1"/>
                </a:solidFill>
                <a:effectLst/>
                <a:latin typeface="+mn-lt"/>
                <a:ea typeface="+mn-ea"/>
                <a:cs typeface="+mn-cs"/>
              </a:rPr>
              <a:t>Inc</a:t>
            </a:r>
            <a:r>
              <a:rPr lang="en-US" sz="1100" b="0" i="0" kern="1200" baseline="0" dirty="0">
                <a:solidFill>
                  <a:schemeClr val="tx1"/>
                </a:solidFill>
                <a:effectLst/>
                <a:latin typeface="+mn-lt"/>
                <a:ea typeface="+mn-ea"/>
                <a:cs typeface="+mn-cs"/>
              </a:rPr>
              <a:t>:</a:t>
            </a:r>
          </a:p>
          <a:p>
            <a:r>
              <a:rPr lang="en-US" sz="1100" b="0" i="0" kern="1200" dirty="0">
                <a:solidFill>
                  <a:schemeClr val="tx1"/>
                </a:solidFill>
                <a:effectLst/>
                <a:latin typeface="+mn-lt"/>
                <a:ea typeface="+mn-ea"/>
                <a:cs typeface="+mn-cs"/>
              </a:rPr>
              <a:t>Premier Inc. (NASDAQ: PINC) is a healthcare improvement company uniting an alliance of approximately 3,750 U.S. hospitals and 130,000 other providers. Our mission is simple: To improve the health of communities.</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As an industry leader, Premier has created one of the most comprehensive databases of actionable data, clinical best practices and efficiency improvement strategies. Premier Research Services leverages the HIPAA-compliant Premier healthcare database – which provides broad and detailed insights from over </a:t>
            </a:r>
            <a:r>
              <a:rPr lang="en-US" sz="1100" b="0" i="0" u="sng" kern="1200" dirty="0">
                <a:solidFill>
                  <a:schemeClr val="tx1"/>
                </a:solidFill>
                <a:effectLst/>
                <a:latin typeface="+mn-lt"/>
                <a:ea typeface="+mn-ea"/>
                <a:cs typeface="+mn-cs"/>
              </a:rPr>
              <a:t>700 U.S. hospitals</a:t>
            </a:r>
            <a:r>
              <a:rPr lang="en-US" sz="1100" b="0" i="0" kern="1200" dirty="0">
                <a:solidFill>
                  <a:schemeClr val="tx1"/>
                </a:solidFill>
                <a:effectLst/>
                <a:latin typeface="+mn-lt"/>
                <a:ea typeface="+mn-ea"/>
                <a:cs typeface="+mn-cs"/>
              </a:rPr>
              <a:t> with comprehensive billing, cost, device, medication and procedure data – to help pharmaceutical companies and device manufacturers</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Medicare: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Stanford’s purchased subset = 11 million people; 2006-2013</a:t>
            </a:r>
          </a:p>
          <a:p>
            <a:endParaRPr lang="en-US" sz="1100" b="0" i="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666699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4722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36273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3408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Registries are tricky -- https://</a:t>
            </a:r>
            <a:r>
              <a:rPr lang="en-US" dirty="0" err="1"/>
              <a:t>www.ncbi.nlm.nih.gov</a:t>
            </a:r>
            <a:r>
              <a:rPr lang="en-US" dirty="0"/>
              <a:t>/books/NBK208643/</a:t>
            </a:r>
          </a:p>
          <a:p>
            <a:r>
              <a:rPr lang="en-US" dirty="0"/>
              <a:t>Registry of Patient Registries -- https://</a:t>
            </a:r>
            <a:r>
              <a:rPr lang="en-US" dirty="0" err="1"/>
              <a:t>www.ahrq.gov</a:t>
            </a:r>
            <a:r>
              <a:rPr lang="en-US" dirty="0"/>
              <a:t>/</a:t>
            </a:r>
            <a:r>
              <a:rPr lang="en-US" dirty="0" err="1"/>
              <a:t>ropr</a:t>
            </a:r>
            <a:r>
              <a:rPr lang="en-US" dirty="0"/>
              <a:t>/</a:t>
            </a:r>
            <a:r>
              <a:rPr lang="en-US" dirty="0" err="1"/>
              <a:t>index.html</a:t>
            </a:r>
            <a:r>
              <a:rPr lang="en-US" dirty="0"/>
              <a:t> ended in 2019.</a:t>
            </a:r>
          </a:p>
          <a:p>
            <a:r>
              <a:rPr lang="en-US" dirty="0"/>
              <a:t>2017, landscape of registries = https://</a:t>
            </a:r>
            <a:r>
              <a:rPr lang="en-US" dirty="0" err="1"/>
              <a:t>www.ncbi.nlm.nih.gov</a:t>
            </a:r>
            <a:r>
              <a:rPr lang="en-US" dirty="0"/>
              <a:t>/</a:t>
            </a:r>
            <a:r>
              <a:rPr lang="en-US" dirty="0" err="1"/>
              <a:t>pmc</a:t>
            </a:r>
            <a:r>
              <a:rPr lang="en-US" dirty="0"/>
              <a:t>/articles/PMC5994955/</a:t>
            </a:r>
          </a:p>
        </p:txBody>
      </p:sp>
    </p:spTree>
    <p:extLst>
      <p:ext uri="{BB962C8B-B14F-4D97-AF65-F5344CB8AC3E}">
        <p14:creationId xmlns:p14="http://schemas.microsoft.com/office/powerpoint/2010/main" val="1910368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4507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20877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0222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Key points from post lecture survey:</a:t>
            </a:r>
          </a:p>
          <a:p>
            <a:r>
              <a:rPr lang="en-US" b="1" i="0" dirty="0">
                <a:solidFill>
                  <a:srgbClr val="1D1C1D"/>
                </a:solidFill>
                <a:effectLst/>
                <a:latin typeface="Slack-Lato"/>
              </a:rPr>
              <a:t>Study design &amp; research question</a:t>
            </a:r>
          </a:p>
          <a:p>
            <a:pPr marL="171450" indent="-171450">
              <a:buFontTx/>
              <a:buChar char="-"/>
            </a:pPr>
            <a:r>
              <a:rPr lang="en-US" b="0" dirty="0"/>
              <a:t>relationship between the clinical study design and the question we ask</a:t>
            </a:r>
            <a:endParaRPr lang="en-US" b="0" i="0" dirty="0">
              <a:solidFill>
                <a:srgbClr val="1D1C1D"/>
              </a:solidFill>
              <a:effectLst/>
              <a:latin typeface="Slack-Lato"/>
            </a:endParaRPr>
          </a:p>
          <a:p>
            <a:pPr marL="171450" indent="-171450">
              <a:buFontTx/>
              <a:buChar char="-"/>
            </a:pPr>
            <a:r>
              <a:rPr lang="en-US" b="0" i="0" dirty="0">
                <a:solidFill>
                  <a:srgbClr val="1D1C1D"/>
                </a:solidFill>
                <a:effectLst/>
                <a:latin typeface="Slack-Lato"/>
              </a:rPr>
              <a:t>example of </a:t>
            </a:r>
            <a:r>
              <a:rPr lang="en-US" b="0" dirty="0"/>
              <a:t>retrospective cohort .. 4.5 years of follow-up</a:t>
            </a:r>
          </a:p>
          <a:p>
            <a:pPr marL="171450" indent="-171450">
              <a:buFontTx/>
              <a:buChar char="-"/>
            </a:pPr>
            <a:r>
              <a:rPr lang="en-US" b="0" dirty="0"/>
              <a:t>Case control, why are they bad </a:t>
            </a:r>
            <a:r>
              <a:rPr lang="en-US" b="0" dirty="0">
                <a:sym typeface="Wingdings" pitchFamily="2" charset="2"/>
              </a:rPr>
              <a:t> Cross-sectional are bad. Case-control are not always bad … for rare events, they are sometimes the only thing we can do. However, because we define a case, and a corresponding non-case (i.e. a control) and then look back in time to find exposures .. The chances of biases creeping in are higher.</a:t>
            </a:r>
            <a:endParaRPr lang="en-US" b="0" dirty="0"/>
          </a:p>
          <a:p>
            <a:pPr marL="0" indent="0">
              <a:buFontTx/>
              <a:buNone/>
            </a:pPr>
            <a:endParaRPr lang="en-US" dirty="0"/>
          </a:p>
          <a:p>
            <a:pPr marL="0" indent="0">
              <a:buFontTx/>
              <a:buNone/>
            </a:pPr>
            <a:r>
              <a:rPr lang="en-US" b="1" i="0" dirty="0">
                <a:solidFill>
                  <a:srgbClr val="1D1C1D"/>
                </a:solidFill>
                <a:effectLst/>
                <a:latin typeface="Slack-Lato"/>
              </a:rPr>
              <a:t>Comparison of different study designs</a:t>
            </a:r>
          </a:p>
          <a:p>
            <a:pPr marL="171450" indent="-171450">
              <a:buFont typeface="Arial" panose="020B0604020202020204" pitchFamily="34" charset="0"/>
              <a:buChar char="•"/>
            </a:pPr>
            <a:r>
              <a:rPr lang="en-US" b="0" i="0" dirty="0">
                <a:solidFill>
                  <a:srgbClr val="1D1C1D"/>
                </a:solidFill>
                <a:effectLst/>
                <a:latin typeface="Slack-Lato"/>
              </a:rPr>
              <a:t>Inferential, predictive, causal … interpretation.</a:t>
            </a:r>
          </a:p>
          <a:p>
            <a:pPr marL="171450" indent="-171450">
              <a:buFont typeface="Arial" panose="020B0604020202020204" pitchFamily="34" charset="0"/>
              <a:buChar char="•"/>
            </a:pPr>
            <a:r>
              <a:rPr lang="en-US" b="0" dirty="0"/>
              <a:t>Advantage of a prospective cohort study over a retrospective cohort study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Bias</a:t>
            </a:r>
          </a:p>
          <a:p>
            <a:pPr marL="171450" indent="-171450">
              <a:buFont typeface="Arial" panose="020B0604020202020204" pitchFamily="34" charset="0"/>
              <a:buChar char="•"/>
            </a:pPr>
            <a:r>
              <a:rPr lang="en-US" dirty="0"/>
              <a:t>Control Selection Bias</a:t>
            </a:r>
          </a:p>
          <a:p>
            <a:pPr marL="171450" indent="-171450">
              <a:buFont typeface="Arial" panose="020B0604020202020204" pitchFamily="34" charset="0"/>
              <a:buChar char="•"/>
            </a:pPr>
            <a:r>
              <a:rPr lang="en-US" dirty="0"/>
              <a:t>Some sort of bias seems unavoidable in most settings. Is this true, and are we studying it primarily to be aware that it exists in our data?</a:t>
            </a:r>
          </a:p>
          <a:p>
            <a:pPr marL="171450" indent="-171450">
              <a:buFont typeface="Arial" panose="020B0604020202020204" pitchFamily="34" charset="0"/>
              <a:buChar char="•"/>
            </a:pPr>
            <a:r>
              <a:rPr lang="en-US" dirty="0"/>
              <a:t>How to address these biases in datasets/ any analysis we do.</a:t>
            </a:r>
          </a:p>
        </p:txBody>
      </p:sp>
    </p:spTree>
    <p:extLst>
      <p:ext uri="{BB962C8B-B14F-4D97-AF65-F5344CB8AC3E}">
        <p14:creationId xmlns:p14="http://schemas.microsoft.com/office/powerpoint/2010/main" val="2803202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1" name="Shape 39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92" name="Shape 39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20</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5448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9273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3" name="Shape 41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228600" marR="0" lvl="0" indent="-228600" algn="l" rtl="0">
              <a:spcBef>
                <a:spcPts val="0"/>
              </a:spcBef>
              <a:buClr>
                <a:schemeClr val="dk1"/>
              </a:buClr>
              <a:buSzPct val="100000"/>
              <a:buFont typeface="Calibri"/>
              <a:buAutoNum type="arabicPeriod"/>
            </a:pPr>
            <a:r>
              <a:rPr lang="en" sz="1200" b="0" i="0" u="none" strike="noStrike" cap="none" dirty="0">
                <a:solidFill>
                  <a:schemeClr val="dk1"/>
                </a:solidFill>
                <a:latin typeface="Calibri"/>
                <a:ea typeface="Calibri"/>
                <a:cs typeface="Calibri"/>
                <a:sym typeface="Calibri"/>
              </a:rPr>
              <a:t>Uninsured</a:t>
            </a:r>
          </a:p>
          <a:p>
            <a:pPr marL="228600" marR="0" lvl="0" indent="-228600" algn="l" rtl="0">
              <a:spcBef>
                <a:spcPts val="0"/>
              </a:spcBef>
              <a:buClr>
                <a:schemeClr val="dk1"/>
              </a:buClr>
              <a:buSzPct val="100000"/>
              <a:buFont typeface="Calibri"/>
              <a:buAutoNum type="arabicPeriod"/>
            </a:pPr>
            <a:r>
              <a:rPr lang="en" sz="1200" b="0" i="0" u="none" strike="noStrike" cap="none" dirty="0">
                <a:solidFill>
                  <a:schemeClr val="dk1"/>
                </a:solidFill>
                <a:latin typeface="Calibri"/>
                <a:ea typeface="Calibri"/>
                <a:cs typeface="Calibri"/>
                <a:sym typeface="Calibri"/>
              </a:rPr>
              <a:t>Misdiagnosis, Miscoding of drugs</a:t>
            </a:r>
          </a:p>
          <a:p>
            <a:pPr marL="228600" marR="0" lvl="0" indent="-228600" algn="l" rtl="0">
              <a:spcBef>
                <a:spcPts val="0"/>
              </a:spcBef>
              <a:buClr>
                <a:schemeClr val="dk1"/>
              </a:buClr>
              <a:buSzPct val="100000"/>
              <a:buFont typeface="Calibri"/>
              <a:buAutoNum type="arabicPeriod"/>
            </a:pPr>
            <a:r>
              <a:rPr lang="en" sz="1200" b="0" i="0" u="none" strike="noStrike" cap="none" dirty="0">
                <a:solidFill>
                  <a:schemeClr val="dk1"/>
                </a:solidFill>
                <a:latin typeface="Calibri"/>
                <a:ea typeface="Calibri"/>
                <a:cs typeface="Calibri"/>
                <a:sym typeface="Calibri"/>
              </a:rPr>
              <a:t>Incomplete record keeping</a:t>
            </a:r>
          </a:p>
          <a:p>
            <a:pPr marL="228600" marR="0" lvl="0" indent="-228600" algn="l" rtl="0">
              <a:spcBef>
                <a:spcPts val="0"/>
              </a:spcBef>
              <a:buClr>
                <a:schemeClr val="dk1"/>
              </a:buClr>
              <a:buSzPct val="100000"/>
              <a:buFont typeface="Calibri"/>
              <a:buAutoNum type="arabicPeriod"/>
            </a:pPr>
            <a:r>
              <a:rPr lang="en" sz="1200" b="0" i="0" u="none" strike="noStrike" cap="none" dirty="0">
                <a:solidFill>
                  <a:schemeClr val="dk1"/>
                </a:solidFill>
                <a:latin typeface="Calibri"/>
                <a:ea typeface="Calibri"/>
                <a:cs typeface="Calibri"/>
                <a:sym typeface="Calibri"/>
              </a:rPr>
              <a:t>Miscoding of diagnosis</a:t>
            </a:r>
          </a:p>
          <a:p>
            <a:pPr marL="228600" marR="0" lvl="0" indent="-228600" algn="l" rtl="0">
              <a:spcBef>
                <a:spcPts val="0"/>
              </a:spcBef>
              <a:buClr>
                <a:schemeClr val="dk1"/>
              </a:buClr>
              <a:buSzPct val="100000"/>
              <a:buFont typeface="Calibri"/>
              <a:buAutoNum type="arabicPeriod"/>
            </a:pPr>
            <a:r>
              <a:rPr lang="en" sz="1200" b="0" i="0" u="none" strike="noStrike" cap="none" dirty="0">
                <a:solidFill>
                  <a:schemeClr val="dk1"/>
                </a:solidFill>
                <a:latin typeface="Calibri"/>
                <a:ea typeface="Calibri"/>
                <a:cs typeface="Calibri"/>
                <a:sym typeface="Calibri"/>
              </a:rPr>
              <a:t>Loss to follow-up</a:t>
            </a:r>
          </a:p>
          <a:p>
            <a:pPr marL="228600" marR="0" lvl="0" indent="-228600" algn="l" rtl="0">
              <a:spcBef>
                <a:spcPts val="0"/>
              </a:spcBef>
              <a:buClr>
                <a:schemeClr val="dk1"/>
              </a:buClr>
              <a:buSzPct val="100000"/>
              <a:buFont typeface="Calibri"/>
              <a:buAutoNum type="arabicPeriod"/>
            </a:pPr>
            <a:r>
              <a:rPr lang="en" sz="1200" b="0" i="0" u="none" strike="noStrike" cap="none" dirty="0">
                <a:solidFill>
                  <a:schemeClr val="dk1"/>
                </a:solidFill>
                <a:latin typeface="Calibri"/>
                <a:ea typeface="Calibri"/>
                <a:cs typeface="Calibri"/>
                <a:sym typeface="Calibri"/>
              </a:rPr>
              <a:t>Incomplete/false record linkage</a:t>
            </a:r>
          </a:p>
          <a:p>
            <a:pPr marL="0" marR="0" lvl="0" indent="0" algn="l" rtl="0">
              <a:spcBef>
                <a:spcPts val="0"/>
              </a:spcBef>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Things are better recorded when they’re worth</a:t>
            </a:r>
            <a:r>
              <a:rPr lang="en-US" sz="1200" b="0" i="0" u="none" strike="noStrike" cap="none" baseline="0" dirty="0">
                <a:solidFill>
                  <a:schemeClr val="dk1"/>
                </a:solidFill>
                <a:latin typeface="Calibri"/>
                <a:ea typeface="Calibri"/>
                <a:cs typeface="Calibri"/>
                <a:sym typeface="Calibri"/>
              </a:rPr>
              <a:t> money.</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Figure 1 in https://</a:t>
            </a:r>
            <a:r>
              <a:rPr lang="en-US" sz="1200" b="0" i="0" u="none" strike="noStrike" cap="none" baseline="0" dirty="0" err="1">
                <a:solidFill>
                  <a:schemeClr val="dk1"/>
                </a:solidFill>
                <a:latin typeface="Calibri"/>
                <a:ea typeface="Calibri"/>
                <a:cs typeface="Calibri"/>
                <a:sym typeface="Calibri"/>
              </a:rPr>
              <a:t>pubmed.ncbi.nlm.nih.gov</a:t>
            </a:r>
            <a:r>
              <a:rPr lang="en-US" sz="1200" b="0" i="0" u="none" strike="noStrike" cap="none" baseline="0" dirty="0">
                <a:solidFill>
                  <a:schemeClr val="dk1"/>
                </a:solidFill>
                <a:latin typeface="Calibri"/>
                <a:ea typeface="Calibri"/>
                <a:cs typeface="Calibri"/>
                <a:sym typeface="Calibri"/>
              </a:rPr>
              <a:t>/16178999/ is worth looking at.</a:t>
            </a:r>
            <a:endParaRPr sz="1200" b="0" i="0" u="none" strike="noStrike" cap="none" dirty="0">
              <a:solidFill>
                <a:schemeClr val="dk1"/>
              </a:solidFill>
              <a:latin typeface="Calibri"/>
              <a:ea typeface="Calibri"/>
              <a:cs typeface="Calibri"/>
              <a:sym typeface="Calibri"/>
            </a:endParaRPr>
          </a:p>
        </p:txBody>
      </p:sp>
      <p:sp>
        <p:nvSpPr>
          <p:cNvPr id="414" name="Shape 41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22</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494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Shape 6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4" name="Shape 6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rtl="0">
              <a:spcBef>
                <a:spcPts val="0"/>
              </a:spcBef>
              <a:buSzPct val="25000"/>
              <a:buNone/>
            </a:pPr>
            <a:r>
              <a:rPr lang="en-US" sz="1600" b="0" i="0" u="none" strike="noStrike" cap="none" dirty="0">
                <a:solidFill>
                  <a:schemeClr val="dk1"/>
                </a:solidFill>
                <a:highlight>
                  <a:srgbClr val="FFFFFF"/>
                </a:highlight>
                <a:latin typeface="Calibri"/>
                <a:ea typeface="Calibri"/>
                <a:cs typeface="Calibri"/>
                <a:sym typeface="Calibri"/>
              </a:rPr>
              <a:t>If the calculated or pharmacist-recorded days supply is too short or if patients decide to stretch a prescription by using a lower dose (e.g., tablet splitting), some person-time will be classified as unexposed when it truly is exposed. Most chronically administered drugs are used for longer periods, resulting in multiple refills. A patient can thus be classified as being unexposed intermittently despite continuous exposure. Many investigators therefore extend the calculated days supply by some fraction (e.g., 50% or 15 days in Fig. 3 [strategy 2]) to avoid this misclassification. </a:t>
            </a:r>
          </a:p>
          <a:p>
            <a:pPr marL="0" marR="0" lvl="0" indent="0" algn="l" rtl="0">
              <a:spcBef>
                <a:spcPts val="0"/>
              </a:spcBef>
              <a:buSzPct val="25000"/>
              <a:buNone/>
            </a:pPr>
            <a:endParaRPr lang="en-US" sz="1600" b="0" i="0" u="none" strike="noStrike" cap="none" dirty="0">
              <a:solidFill>
                <a:schemeClr val="dk1"/>
              </a:solidFill>
              <a:highlight>
                <a:srgbClr val="FFFFFF"/>
              </a:highlight>
              <a:latin typeface="Calibri"/>
              <a:ea typeface="Calibri"/>
              <a:cs typeface="Calibri"/>
              <a:sym typeface="Calibri"/>
            </a:endParaRPr>
          </a:p>
          <a:p>
            <a:pPr marL="0" marR="0" lvl="0" indent="0" algn="l" rtl="0">
              <a:spcBef>
                <a:spcPts val="0"/>
              </a:spcBef>
              <a:buSzPct val="25000"/>
              <a:buNone/>
            </a:pPr>
            <a:r>
              <a:rPr lang="en-US" sz="1600" b="0" i="0" u="none" strike="noStrike" cap="none" dirty="0">
                <a:solidFill>
                  <a:schemeClr val="dk1"/>
                </a:solidFill>
                <a:highlight>
                  <a:srgbClr val="FFFFFF"/>
                </a:highlight>
                <a:latin typeface="Calibri"/>
                <a:ea typeface="Calibri"/>
                <a:cs typeface="Calibri"/>
                <a:sym typeface="Calibri"/>
              </a:rPr>
              <a:t>Drugs taken sporadically are particularly difficult to model accurately-</a:t>
            </a:r>
            <a:r>
              <a:rPr lang="en-US" sz="1600" b="0" i="0" u="none" strike="noStrike" cap="none" baseline="0" dirty="0">
                <a:solidFill>
                  <a:schemeClr val="dk1"/>
                </a:solidFill>
                <a:highlight>
                  <a:srgbClr val="FFFFFF"/>
                </a:highlight>
                <a:latin typeface="Calibri"/>
                <a:ea typeface="Calibri"/>
                <a:cs typeface="Calibri"/>
                <a:sym typeface="Calibri"/>
              </a:rPr>
              <a:t> missing data leads to misclassification</a:t>
            </a:r>
            <a:endParaRPr lang="en-US" sz="1600" b="0" i="0" u="none" strike="noStrike" cap="none" dirty="0">
              <a:solidFill>
                <a:schemeClr val="dk1"/>
              </a:solidFill>
              <a:highlight>
                <a:srgbClr val="FFFFFF"/>
              </a:highligh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sz="1600" b="0" i="0" u="none" strike="noStrike" cap="none" dirty="0">
              <a:solidFill>
                <a:schemeClr val="dk1"/>
              </a:solidFill>
              <a:highlight>
                <a:srgbClr val="FFFFFF"/>
              </a:highligh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sz="1600" b="0" i="0" u="none" strike="noStrike" cap="none" dirty="0">
              <a:solidFill>
                <a:schemeClr val="dk1"/>
              </a:solidFill>
              <a:highlight>
                <a:srgbClr val="FFFFFF"/>
              </a:highligh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sz="1600" b="1" i="0" u="none" strike="noStrike" cap="none" dirty="0">
                <a:solidFill>
                  <a:schemeClr val="dk1"/>
                </a:solidFill>
                <a:highlight>
                  <a:srgbClr val="FFFFFF"/>
                </a:highlight>
                <a:latin typeface="Calibri"/>
                <a:ea typeface="Calibri"/>
                <a:cs typeface="Calibri"/>
                <a:sym typeface="Calibri"/>
              </a:rPr>
              <a:t>Complications</a:t>
            </a:r>
            <a:r>
              <a:rPr lang="en" sz="1600" b="0" i="0" u="none" strike="noStrike" cap="none" dirty="0">
                <a:solidFill>
                  <a:schemeClr val="dk1"/>
                </a:solidFill>
                <a:highlight>
                  <a:srgbClr val="FFFFFF"/>
                </a:highlight>
                <a:latin typeface="Calibri"/>
                <a:ea typeface="Calibri"/>
                <a:cs typeface="Calibri"/>
                <a:sym typeface="Calibri"/>
              </a:rPr>
              <a:t> that occur during hospital stays are often miscoded as comorbidities. A recent validation study found that the sensitivity of coding clinical complications is usually less than 50%. However, because the prevalence of complications is fairly low, this may not cause major distortions in most settings</a:t>
            </a:r>
          </a:p>
          <a:p>
            <a:pPr lvl="0" rtl="0">
              <a:spcBef>
                <a:spcPts val="0"/>
              </a:spcBef>
              <a:buNone/>
            </a:pPr>
            <a:endParaRPr sz="1500" dirty="0">
              <a:highlight>
                <a:srgbClr val="FFFFFF"/>
              </a:highlight>
              <a:latin typeface="Arial"/>
              <a:ea typeface="Arial"/>
              <a:cs typeface="Arial"/>
              <a:sym typeface="Arial"/>
            </a:endParaRPr>
          </a:p>
        </p:txBody>
      </p:sp>
      <p:sp>
        <p:nvSpPr>
          <p:cNvPr id="655" name="Shape 655"/>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23</a:t>
            </a:fld>
            <a:endParaRPr lang="en-US"/>
          </a:p>
        </p:txBody>
      </p:sp>
    </p:spTree>
    <p:extLst>
      <p:ext uri="{BB962C8B-B14F-4D97-AF65-F5344CB8AC3E}">
        <p14:creationId xmlns:p14="http://schemas.microsoft.com/office/powerpoint/2010/main" val="214625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7" name="Shape 47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200" b="0" i="0" u="none" strike="noStrike" cap="none" dirty="0">
              <a:solidFill>
                <a:schemeClr val="dk1"/>
              </a:solidFill>
              <a:latin typeface="Calibri"/>
              <a:ea typeface="Calibri"/>
              <a:cs typeface="Calibri"/>
              <a:sym typeface="Calibri"/>
            </a:endParaRPr>
          </a:p>
        </p:txBody>
      </p:sp>
      <p:sp>
        <p:nvSpPr>
          <p:cNvPr id="478" name="Shape 47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24</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24282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Shape 5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5" name="Shape 51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516" name="Shape 51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25</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2510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2" name="Shape 5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533" name="Shape 5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26</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89730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adapted from:</a:t>
            </a:r>
            <a:r>
              <a:rPr lang="en-US" sz="1200" b="0" i="0" u="none" strike="noStrike" cap="none" baseline="0" dirty="0">
                <a:solidFill>
                  <a:schemeClr val="dk1"/>
                </a:solidFill>
                <a:latin typeface="Calibri"/>
                <a:ea typeface="Calibri"/>
                <a:cs typeface="Calibri"/>
                <a:sym typeface="Calibri"/>
              </a:rPr>
              <a:t> https://</a:t>
            </a:r>
            <a:r>
              <a:rPr lang="en-US" sz="1200" b="0" i="0" u="none" strike="noStrike" cap="none" baseline="0" dirty="0" err="1">
                <a:solidFill>
                  <a:schemeClr val="dk1"/>
                </a:solidFill>
                <a:latin typeface="Calibri"/>
                <a:ea typeface="Calibri"/>
                <a:cs typeface="Calibri"/>
                <a:sym typeface="Calibri"/>
              </a:rPr>
              <a:t>academic.oup.com</a:t>
            </a:r>
            <a:r>
              <a:rPr lang="en-US" sz="1200" b="0" i="0" u="none" strike="noStrike" cap="none" baseline="0" dirty="0">
                <a:solidFill>
                  <a:schemeClr val="dk1"/>
                </a:solidFill>
                <a:latin typeface="Calibri"/>
                <a:ea typeface="Calibri"/>
                <a:cs typeface="Calibri"/>
                <a:sym typeface="Calibri"/>
              </a:rPr>
              <a:t>/</a:t>
            </a:r>
            <a:r>
              <a:rPr lang="en-US" sz="1200" b="0" i="0" u="none" strike="noStrike" cap="none" baseline="0" dirty="0" err="1">
                <a:solidFill>
                  <a:schemeClr val="dk1"/>
                </a:solidFill>
                <a:latin typeface="Calibri"/>
                <a:ea typeface="Calibri"/>
                <a:cs typeface="Calibri"/>
                <a:sym typeface="Calibri"/>
              </a:rPr>
              <a:t>jamia</a:t>
            </a:r>
            <a:r>
              <a:rPr lang="en-US" sz="1200" b="0" i="0" u="none" strike="noStrike" cap="none" baseline="0" dirty="0">
                <a:solidFill>
                  <a:schemeClr val="dk1"/>
                </a:solidFill>
                <a:latin typeface="Calibri"/>
                <a:ea typeface="Calibri"/>
                <a:cs typeface="Calibri"/>
                <a:sym typeface="Calibri"/>
              </a:rPr>
              <a:t>/article-abstract/</a:t>
            </a:r>
            <a:r>
              <a:rPr lang="en-US" sz="1200" b="0" i="0" u="none" strike="noStrike" cap="none" baseline="0" dirty="0" err="1">
                <a:solidFill>
                  <a:schemeClr val="dk1"/>
                </a:solidFill>
                <a:latin typeface="Calibri"/>
                <a:ea typeface="Calibri"/>
                <a:cs typeface="Calibri"/>
                <a:sym typeface="Calibri"/>
              </a:rPr>
              <a:t>doi</a:t>
            </a:r>
            <a:r>
              <a:rPr lang="en-US" sz="1200" b="0" i="0" u="none" strike="noStrike" cap="none" baseline="0" dirty="0">
                <a:solidFill>
                  <a:schemeClr val="dk1"/>
                </a:solidFill>
                <a:latin typeface="Calibri"/>
                <a:ea typeface="Calibri"/>
                <a:cs typeface="Calibri"/>
                <a:sym typeface="Calibri"/>
              </a:rPr>
              <a:t>/10.1093/</a:t>
            </a:r>
            <a:r>
              <a:rPr lang="en-US" sz="1200" b="0" i="0" u="none" strike="noStrike" cap="none" baseline="0" dirty="0" err="1">
                <a:solidFill>
                  <a:schemeClr val="dk1"/>
                </a:solidFill>
                <a:latin typeface="Calibri"/>
                <a:ea typeface="Calibri"/>
                <a:cs typeface="Calibri"/>
                <a:sym typeface="Calibri"/>
              </a:rPr>
              <a:t>jamia</a:t>
            </a:r>
            <a:r>
              <a:rPr lang="en-US" sz="1200" b="0" i="0" u="none" strike="noStrike" cap="none" baseline="0" dirty="0">
                <a:solidFill>
                  <a:schemeClr val="dk1"/>
                </a:solidFill>
                <a:latin typeface="Calibri"/>
                <a:ea typeface="Calibri"/>
                <a:cs typeface="Calibri"/>
                <a:sym typeface="Calibri"/>
              </a:rPr>
              <a:t>/ocx095/4108095/</a:t>
            </a:r>
            <a:r>
              <a:rPr lang="en-US" sz="1200" b="0" i="0" u="none" strike="noStrike" cap="none" baseline="0" dirty="0" err="1">
                <a:solidFill>
                  <a:schemeClr val="dk1"/>
                </a:solidFill>
                <a:latin typeface="Calibri"/>
                <a:ea typeface="Calibri"/>
                <a:cs typeface="Calibri"/>
                <a:sym typeface="Calibri"/>
              </a:rPr>
              <a:t>A-conceptual-framework-for-evaluating-data?redirectedFrom</a:t>
            </a:r>
            <a:r>
              <a:rPr lang="en-US" sz="1200" b="0" i="0" u="none" strike="noStrike" cap="none" baseline="0" dirty="0">
                <a:solidFill>
                  <a:schemeClr val="dk1"/>
                </a:solidFill>
                <a:latin typeface="Calibri"/>
                <a:ea typeface="Calibri"/>
                <a:cs typeface="Calibri"/>
                <a:sym typeface="Calibri"/>
              </a:rPr>
              <a:t>=</a:t>
            </a:r>
            <a:r>
              <a:rPr lang="en-US" sz="1200" b="0" i="0" u="none" strike="noStrike" cap="none" baseline="0" dirty="0" err="1">
                <a:solidFill>
                  <a:schemeClr val="dk1"/>
                </a:solidFill>
                <a:latin typeface="Calibri"/>
                <a:ea typeface="Calibri"/>
                <a:cs typeface="Calibri"/>
                <a:sym typeface="Calibri"/>
              </a:rPr>
              <a:t>fulltext</a:t>
            </a: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Other questions to ask:</a:t>
            </a:r>
          </a:p>
          <a:p>
            <a:pPr marL="514350" marR="0" lvl="0" indent="-514350" algn="l" rtl="0">
              <a:lnSpc>
                <a:spcPct val="90000"/>
              </a:lnSpc>
              <a:spcBef>
                <a:spcPts val="0"/>
              </a:spcBef>
              <a:spcAft>
                <a:spcPts val="0"/>
              </a:spcAft>
              <a:buClr>
                <a:schemeClr val="dk1"/>
              </a:buClr>
              <a:buSzPct val="100000"/>
              <a:buFont typeface="+mj-lt"/>
              <a:buAutoNum type="arabicPeriod"/>
            </a:pPr>
            <a:r>
              <a:rPr lang="en" sz="3200" b="1" i="0" u="none" strike="noStrike" cap="none" dirty="0">
                <a:solidFill>
                  <a:schemeClr val="dk1"/>
                </a:solidFill>
                <a:latin typeface="Calibri"/>
                <a:ea typeface="Calibri"/>
                <a:cs typeface="Calibri"/>
                <a:sym typeface="Calibri"/>
              </a:rPr>
              <a:t>Data model: </a:t>
            </a:r>
            <a:r>
              <a:rPr lang="en" sz="3200" b="0" i="0" u="none" strike="noStrike" cap="none" dirty="0">
                <a:solidFill>
                  <a:schemeClr val="dk1"/>
                </a:solidFill>
                <a:latin typeface="Calibri"/>
                <a:ea typeface="Calibri"/>
                <a:cs typeface="Calibri"/>
                <a:sym typeface="Calibri"/>
              </a:rPr>
              <a:t>how </a:t>
            </a:r>
            <a:r>
              <a:rPr lang="en-US" sz="3200" b="0" i="0" u="none" strike="noStrike" cap="none" dirty="0">
                <a:solidFill>
                  <a:schemeClr val="dk1"/>
                </a:solidFill>
                <a:latin typeface="Calibri"/>
                <a:ea typeface="Calibri"/>
                <a:cs typeface="Calibri"/>
                <a:sym typeface="Calibri"/>
              </a:rPr>
              <a:t>does the source </a:t>
            </a:r>
            <a:r>
              <a:rPr lang="en" sz="3200" b="0" i="0" u="none" strike="noStrike" cap="none" dirty="0">
                <a:solidFill>
                  <a:schemeClr val="dk1"/>
                </a:solidFill>
                <a:latin typeface="Calibri"/>
                <a:ea typeface="Calibri"/>
                <a:cs typeface="Calibri"/>
                <a:sym typeface="Calibri"/>
              </a:rPr>
              <a:t>store what relates to what</a:t>
            </a:r>
            <a:endParaRPr lang="en" sz="2800" b="0" i="0" u="none" strike="noStrike" cap="none" dirty="0">
              <a:solidFill>
                <a:schemeClr val="dk1"/>
              </a:solidFill>
              <a:latin typeface="Calibri"/>
              <a:ea typeface="Calibri"/>
              <a:cs typeface="Calibri"/>
              <a:sym typeface="Calibri"/>
            </a:endParaRPr>
          </a:p>
          <a:p>
            <a:pPr marL="514350" marR="0" lvl="0" indent="-514350" algn="l" rtl="0">
              <a:lnSpc>
                <a:spcPct val="90000"/>
              </a:lnSpc>
              <a:spcBef>
                <a:spcPts val="640"/>
              </a:spcBef>
              <a:spcAft>
                <a:spcPts val="0"/>
              </a:spcAft>
              <a:buClr>
                <a:schemeClr val="dk1"/>
              </a:buClr>
              <a:buSzPct val="100000"/>
              <a:buFont typeface="+mj-lt"/>
              <a:buAutoNum type="arabicPeriod"/>
            </a:pPr>
            <a:r>
              <a:rPr lang="en-US" sz="3200" b="1" i="0" u="none" strike="noStrike" cap="none" dirty="0">
                <a:solidFill>
                  <a:schemeClr val="dk1"/>
                </a:solidFill>
                <a:latin typeface="Calibri"/>
                <a:ea typeface="Calibri"/>
                <a:cs typeface="Calibri"/>
                <a:sym typeface="Calibri"/>
              </a:rPr>
              <a:t>Terminologies</a:t>
            </a:r>
            <a:r>
              <a:rPr lang="en" sz="3200" b="1" i="0" u="none" strike="noStrike" cap="none" dirty="0">
                <a:solidFill>
                  <a:schemeClr val="dk1"/>
                </a:solidFill>
                <a:latin typeface="Calibri"/>
                <a:ea typeface="Calibri"/>
                <a:cs typeface="Calibri"/>
                <a:sym typeface="Calibri"/>
              </a:rPr>
              <a:t>: </a:t>
            </a:r>
            <a:r>
              <a:rPr lang="en" sz="3200" b="0" i="0" u="none" strike="noStrike" cap="none" dirty="0">
                <a:solidFill>
                  <a:schemeClr val="dk1"/>
                </a:solidFill>
                <a:latin typeface="Calibri"/>
                <a:ea typeface="Calibri"/>
                <a:cs typeface="Calibri"/>
                <a:sym typeface="Calibri"/>
              </a:rPr>
              <a:t>what terms </a:t>
            </a:r>
            <a:r>
              <a:rPr lang="en-US" sz="3200" b="0" i="0" u="none" strike="noStrike" cap="none" dirty="0">
                <a:solidFill>
                  <a:schemeClr val="dk1"/>
                </a:solidFill>
                <a:latin typeface="Calibri"/>
                <a:ea typeface="Calibri"/>
                <a:cs typeface="Calibri"/>
                <a:sym typeface="Calibri"/>
              </a:rPr>
              <a:t>does the source </a:t>
            </a:r>
            <a:r>
              <a:rPr lang="en" sz="3200" b="0" i="0" u="none" strike="noStrike" cap="none" dirty="0">
                <a:solidFill>
                  <a:schemeClr val="dk1"/>
                </a:solidFill>
                <a:latin typeface="Calibri"/>
                <a:ea typeface="Calibri"/>
                <a:cs typeface="Calibri"/>
                <a:sym typeface="Calibri"/>
              </a:rPr>
              <a:t>use to denote specific items in the data</a:t>
            </a:r>
            <a:endParaRPr lang="en-US" dirty="0"/>
          </a:p>
          <a:p>
            <a:pPr marL="514350" marR="0" lvl="0" indent="-514350" algn="l" rtl="0">
              <a:lnSpc>
                <a:spcPct val="90000"/>
              </a:lnSpc>
              <a:spcBef>
                <a:spcPts val="640"/>
              </a:spcBef>
              <a:spcAft>
                <a:spcPts val="0"/>
              </a:spcAft>
              <a:buClr>
                <a:schemeClr val="dk1"/>
              </a:buClr>
              <a:buSzPct val="100000"/>
              <a:buFont typeface="+mj-lt"/>
              <a:buAutoNum type="arabicPeriod"/>
            </a:pPr>
            <a:r>
              <a:rPr lang="en-US" b="1" dirty="0"/>
              <a:t>Level of Quality Control: </a:t>
            </a:r>
            <a:r>
              <a:rPr lang="en-US" dirty="0"/>
              <a:t>what are the tests and checks to ensure that the right terms are used, and the right things relate.</a:t>
            </a:r>
          </a:p>
          <a:p>
            <a:pPr marL="514350" lvl="0" indent="-514350">
              <a:lnSpc>
                <a:spcPct val="90000"/>
              </a:lnSpc>
              <a:buFont typeface="+mj-lt"/>
              <a:buAutoNum type="arabicPeriod"/>
            </a:pPr>
            <a:r>
              <a:rPr lang="en-US" b="1" dirty="0"/>
              <a:t>Counting </a:t>
            </a:r>
            <a:r>
              <a:rPr lang="en" b="1" dirty="0"/>
              <a:t>outcomes of interest: </a:t>
            </a:r>
            <a:r>
              <a:rPr lang="en-US" dirty="0"/>
              <a:t>H</a:t>
            </a:r>
            <a:r>
              <a:rPr lang="en" dirty="0"/>
              <a:t>ow </a:t>
            </a:r>
            <a:r>
              <a:rPr lang="en-US" dirty="0"/>
              <a:t>will you</a:t>
            </a:r>
            <a:r>
              <a:rPr lang="en" dirty="0"/>
              <a:t> decide if ‘X’ happened or not.</a:t>
            </a:r>
            <a:endParaRPr lang="en-US" b="1" dirty="0"/>
          </a:p>
        </p:txBody>
      </p:sp>
      <p:sp>
        <p:nvSpPr>
          <p:cNvPr id="385" name="Shape 38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27</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6856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263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1" name="Shape 32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2" name="Shape 32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31</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642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58284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52029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89 datasets are from USA.</a:t>
            </a:r>
            <a:endParaRPr sz="1200" b="0" i="0" u="none" strike="noStrike" cap="none" dirty="0">
              <a:solidFill>
                <a:schemeClr val="dk1"/>
              </a:solidFill>
              <a:latin typeface="Calibri"/>
              <a:ea typeface="Calibri"/>
              <a:cs typeface="Calibri"/>
              <a:sym typeface="Calibri"/>
            </a:endParaRPr>
          </a:p>
        </p:txBody>
      </p:sp>
      <p:sp>
        <p:nvSpPr>
          <p:cNvPr id="340" name="Shape 3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33</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574109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77338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101118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1" name="Shape 32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2" name="Shape 32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36</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49462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 sz="1000" dirty="0">
                <a:solidFill>
                  <a:srgbClr val="333333"/>
                </a:solidFill>
                <a:highlight>
                  <a:srgbClr val="FFFFFF"/>
                </a:highlight>
              </a:rPr>
              <a:t>OHDSI addresses one weakness of observational data, which is that it can be difficult to aggregate, and also enhances one strength, which is that there can be a lot of it</a:t>
            </a:r>
          </a:p>
        </p:txBody>
      </p:sp>
      <p:sp>
        <p:nvSpPr>
          <p:cNvPr id="376" name="Shape 3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36720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3" name="Shape 35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80000"/>
              </a:lnSpc>
              <a:spcBef>
                <a:spcPts val="0"/>
              </a:spcBef>
              <a:buSzPct val="25000"/>
              <a:buNone/>
            </a:pPr>
            <a:r>
              <a:rPr lang="en" sz="1020" b="0" i="0" u="none" strike="noStrike" cap="none" dirty="0">
                <a:solidFill>
                  <a:schemeClr val="dk1"/>
                </a:solidFill>
                <a:latin typeface="Calibri"/>
                <a:ea typeface="Calibri"/>
                <a:cs typeface="Calibri"/>
                <a:sym typeface="Calibri"/>
              </a:rPr>
              <a:t>PCORI is funded through the Patient-Centered Outcomes Research Trust Fund (PCORTF), which was authorized by Congress as part of the Patient Protection and Affordable Care Act of 2010 and receives income from two funding streams:  the general fund of the Treasury and a small fee assessed on Medicare, private health insurance and self-insured plans. </a:t>
            </a:r>
          </a:p>
          <a:p>
            <a:pPr marL="0" marR="0" lvl="0" indent="0" algn="l" rtl="0">
              <a:lnSpc>
                <a:spcPct val="80000"/>
              </a:lnSpc>
              <a:spcBef>
                <a:spcPts val="0"/>
              </a:spcBef>
              <a:buNone/>
            </a:pPr>
            <a:endParaRPr lang="en" sz="102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buSzPct val="25000"/>
              <a:buNone/>
            </a:pPr>
            <a:r>
              <a:rPr lang="en" sz="1020" b="0" i="0" u="none" strike="noStrike" cap="none" dirty="0">
                <a:solidFill>
                  <a:schemeClr val="dk1"/>
                </a:solidFill>
                <a:latin typeface="Calibri"/>
                <a:ea typeface="Calibri"/>
                <a:cs typeface="Calibri"/>
                <a:sym typeface="Calibri"/>
              </a:rPr>
              <a:t>PCORI is expected to receive an estimated $3.5 billion from the PCORTF to fund patient-centered outcomes research through September 30, 2019, the date through which the Act authorizes it to remain in operation.</a:t>
            </a:r>
          </a:p>
          <a:p>
            <a:pPr marL="0" marR="0" lvl="0" indent="0" algn="l" rtl="0">
              <a:lnSpc>
                <a:spcPct val="80000"/>
              </a:lnSpc>
              <a:spcBef>
                <a:spcPts val="0"/>
              </a:spcBef>
              <a:buNone/>
            </a:pPr>
            <a:endParaRPr lang="en" sz="102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buSzPct val="25000"/>
              <a:buNone/>
            </a:pPr>
            <a:r>
              <a:rPr lang="en" sz="1020" b="0" i="0" u="none" strike="noStrike" cap="none" dirty="0">
                <a:solidFill>
                  <a:schemeClr val="dk1"/>
                </a:solidFill>
                <a:latin typeface="Calibri"/>
                <a:ea typeface="Calibri"/>
                <a:cs typeface="Calibri"/>
                <a:sym typeface="Calibri"/>
              </a:rPr>
              <a:t>For government fiscal years (FYs) 2010–2012, the PCORTF received $210 million total in appropriations from general fund revenues.</a:t>
            </a:r>
          </a:p>
          <a:p>
            <a:pPr marL="457200" marR="0" lvl="1" indent="0" algn="l" rtl="0">
              <a:lnSpc>
                <a:spcPct val="80000"/>
              </a:lnSpc>
              <a:spcBef>
                <a:spcPts val="0"/>
              </a:spcBef>
              <a:buSzPct val="25000"/>
              <a:buNone/>
            </a:pPr>
            <a:r>
              <a:rPr lang="en" sz="1020" b="0" i="0" u="none" strike="noStrike" cap="none" dirty="0">
                <a:solidFill>
                  <a:schemeClr val="dk1"/>
                </a:solidFill>
                <a:latin typeface="Calibri"/>
                <a:ea typeface="Calibri"/>
                <a:cs typeface="Calibri"/>
                <a:sym typeface="Calibri"/>
              </a:rPr>
              <a:t>For FY 2010, $10 million</a:t>
            </a:r>
          </a:p>
          <a:p>
            <a:pPr marL="457200" marR="0" lvl="1" indent="0" algn="l" rtl="0">
              <a:lnSpc>
                <a:spcPct val="80000"/>
              </a:lnSpc>
              <a:spcBef>
                <a:spcPts val="0"/>
              </a:spcBef>
              <a:buSzPct val="25000"/>
              <a:buNone/>
            </a:pPr>
            <a:r>
              <a:rPr lang="en" sz="1020" b="0" i="0" u="none" strike="noStrike" cap="none" dirty="0">
                <a:solidFill>
                  <a:schemeClr val="dk1"/>
                </a:solidFill>
                <a:latin typeface="Calibri"/>
                <a:ea typeface="Calibri"/>
                <a:cs typeface="Calibri"/>
                <a:sym typeface="Calibri"/>
              </a:rPr>
              <a:t>For FY 2011, $50 million</a:t>
            </a:r>
          </a:p>
          <a:p>
            <a:pPr marL="457200" marR="0" lvl="1" indent="0" algn="l" rtl="0">
              <a:lnSpc>
                <a:spcPct val="80000"/>
              </a:lnSpc>
              <a:spcBef>
                <a:spcPts val="0"/>
              </a:spcBef>
              <a:buSzPct val="25000"/>
              <a:buNone/>
            </a:pPr>
            <a:r>
              <a:rPr lang="en" sz="1020" b="0" i="0" u="none" strike="noStrike" cap="none" dirty="0">
                <a:solidFill>
                  <a:schemeClr val="dk1"/>
                </a:solidFill>
                <a:latin typeface="Calibri"/>
                <a:ea typeface="Calibri"/>
                <a:cs typeface="Calibri"/>
                <a:sym typeface="Calibri"/>
              </a:rPr>
              <a:t>For FY 2012, $150 million</a:t>
            </a:r>
          </a:p>
          <a:p>
            <a:pPr marL="0" marR="0" lvl="0" indent="0" algn="l" rtl="0">
              <a:lnSpc>
                <a:spcPct val="80000"/>
              </a:lnSpc>
              <a:spcBef>
                <a:spcPts val="0"/>
              </a:spcBef>
              <a:buNone/>
            </a:pPr>
            <a:endParaRPr lang="en" sz="102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buSzPct val="25000"/>
              <a:buNone/>
            </a:pPr>
            <a:r>
              <a:rPr lang="en" sz="1020" b="0" i="0" u="none" strike="noStrike" cap="none" dirty="0">
                <a:solidFill>
                  <a:schemeClr val="dk1"/>
                </a:solidFill>
                <a:latin typeface="Calibri"/>
                <a:ea typeface="Calibri"/>
                <a:cs typeface="Calibri"/>
                <a:sym typeface="Calibri"/>
              </a:rPr>
              <a:t>For FY 2013, the PCORTF will receive $150 million from the general fund in appropriation plus an annual $1 fee per individual assessed on Medicare and private health insurance and self-insured plans. The combined estimated total is $320 million.</a:t>
            </a:r>
          </a:p>
          <a:p>
            <a:pPr marL="0" marR="0" lvl="0" indent="0" algn="l" rtl="0">
              <a:lnSpc>
                <a:spcPct val="80000"/>
              </a:lnSpc>
              <a:spcBef>
                <a:spcPts val="0"/>
              </a:spcBef>
              <a:buNone/>
            </a:pPr>
            <a:endParaRPr lang="en" sz="102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buSzPct val="25000"/>
              <a:buNone/>
            </a:pPr>
            <a:r>
              <a:rPr lang="en" sz="1020" b="0" i="0" u="none" strike="noStrike" cap="none" dirty="0">
                <a:solidFill>
                  <a:schemeClr val="dk1"/>
                </a:solidFill>
                <a:latin typeface="Calibri"/>
                <a:ea typeface="Calibri"/>
                <a:cs typeface="Calibri"/>
                <a:sym typeface="Calibri"/>
              </a:rPr>
              <a:t>For FYs 2014-2019, the PCORTF will receive $150 million from the general fund in appropriation plus an annual $2 fee per individual assessed on Medicare and private health insurance and self-insured plans and an adjustment for increase in healthcare spending. The combined estimated total averages $650 million per year.</a:t>
            </a:r>
          </a:p>
          <a:p>
            <a:pPr marL="0" marR="0" lvl="0" indent="0" algn="l" rtl="0">
              <a:lnSpc>
                <a:spcPct val="80000"/>
              </a:lnSpc>
              <a:spcBef>
                <a:spcPts val="0"/>
              </a:spcBef>
              <a:buNone/>
            </a:pPr>
            <a:endParaRPr lang="en" sz="102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buSzPct val="25000"/>
              <a:buNone/>
            </a:pPr>
            <a:r>
              <a:rPr lang="en" sz="1020" b="0" i="0" u="none" strike="noStrike" cap="none" dirty="0">
                <a:solidFill>
                  <a:schemeClr val="dk1"/>
                </a:solidFill>
                <a:latin typeface="Calibri"/>
                <a:ea typeface="Calibri"/>
                <a:cs typeface="Calibri"/>
                <a:sym typeface="Calibri"/>
              </a:rPr>
              <a:t>Each year, 20 percent of PCORTF funding is directed by the law to be transferred to the Department of Health and Human Services to support dissemination and research capacity-building efforts. Eighty percent of that amount is transferred to the Agency for Healthcare Research and Quality for these purposes.</a:t>
            </a:r>
          </a:p>
          <a:p>
            <a:pPr marL="0" marR="0" lvl="0" indent="0" algn="l" rtl="0">
              <a:lnSpc>
                <a:spcPct val="80000"/>
              </a:lnSpc>
              <a:spcBef>
                <a:spcPts val="0"/>
              </a:spcBef>
              <a:buNone/>
            </a:pPr>
            <a:endParaRPr lang="en" sz="102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buSzPct val="25000"/>
              <a:buNone/>
            </a:pPr>
            <a:r>
              <a:rPr lang="en" sz="1020" b="0" i="0" u="none" strike="noStrike" cap="none" dirty="0">
                <a:solidFill>
                  <a:schemeClr val="dk1"/>
                </a:solidFill>
                <a:latin typeface="Calibri"/>
                <a:ea typeface="Calibri"/>
                <a:cs typeface="Calibri"/>
                <a:sym typeface="Calibri"/>
              </a:rPr>
              <a:t>Additional details on how PCORI is funded are provided in the authorizing law in Sec. 1183 and Sec. 9511, beginning on page 15 of this </a:t>
            </a:r>
            <a:r>
              <a:rPr lang="en" sz="1020" b="0" i="0" u="sng" strike="noStrike" cap="none" dirty="0">
                <a:solidFill>
                  <a:schemeClr val="hlink"/>
                </a:solidFill>
                <a:latin typeface="Calibri"/>
                <a:ea typeface="Calibri"/>
                <a:cs typeface="Calibri"/>
                <a:sym typeface="Calibri"/>
                <a:hlinkClick r:id="rId3"/>
              </a:rPr>
              <a:t>PDF</a:t>
            </a:r>
            <a:r>
              <a:rPr lang="en" sz="1020" b="0" i="0" u="none" strike="noStrike" cap="none" dirty="0">
                <a:solidFill>
                  <a:schemeClr val="dk1"/>
                </a:solidFill>
                <a:latin typeface="Calibri"/>
                <a:ea typeface="Calibri"/>
                <a:cs typeface="Calibri"/>
                <a:sym typeface="Calibri"/>
              </a:rPr>
              <a:t>.</a:t>
            </a:r>
          </a:p>
          <a:p>
            <a:pPr marL="0" marR="0" lvl="0" indent="0" algn="l" rtl="0">
              <a:lnSpc>
                <a:spcPct val="80000"/>
              </a:lnSpc>
              <a:spcBef>
                <a:spcPts val="0"/>
              </a:spcBef>
              <a:buNone/>
            </a:pPr>
            <a:endParaRPr lang="en" sz="102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buSzPct val="25000"/>
              <a:buNone/>
            </a:pPr>
            <a:r>
              <a:rPr lang="en" sz="1020" b="0" i="0" u="none" strike="noStrike" cap="none" dirty="0">
                <a:solidFill>
                  <a:schemeClr val="dk1"/>
                </a:solidFill>
                <a:latin typeface="Calibri"/>
                <a:ea typeface="Calibri"/>
                <a:cs typeface="Calibri"/>
                <a:sym typeface="Calibri"/>
              </a:rPr>
              <a:t>Latest at: http://</a:t>
            </a:r>
            <a:r>
              <a:rPr lang="en" sz="1020" b="0" i="0" u="none" strike="noStrike" cap="none" dirty="0" err="1">
                <a:solidFill>
                  <a:schemeClr val="dk1"/>
                </a:solidFill>
                <a:latin typeface="Calibri"/>
                <a:ea typeface="Calibri"/>
                <a:cs typeface="Calibri"/>
                <a:sym typeface="Calibri"/>
              </a:rPr>
              <a:t>www.pcori.org</a:t>
            </a:r>
            <a:r>
              <a:rPr lang="en" sz="1020" b="0" i="0" u="none" strike="noStrike" cap="none" dirty="0">
                <a:solidFill>
                  <a:schemeClr val="dk1"/>
                </a:solidFill>
                <a:latin typeface="Calibri"/>
                <a:ea typeface="Calibri"/>
                <a:cs typeface="Calibri"/>
                <a:sym typeface="Calibri"/>
              </a:rPr>
              <a:t>/about-us/annual-reports-and-financials/how-were-funded</a:t>
            </a:r>
          </a:p>
          <a:p>
            <a:pPr marL="0" marR="0" lvl="0" indent="0" algn="l" rtl="0">
              <a:lnSpc>
                <a:spcPct val="80000"/>
              </a:lnSpc>
              <a:spcBef>
                <a:spcPts val="0"/>
              </a:spcBef>
              <a:buNone/>
            </a:pPr>
            <a:endParaRPr lang="en" sz="1020" b="0" i="0" u="none" strike="noStrike" cap="none" dirty="0">
              <a:solidFill>
                <a:schemeClr val="dk1"/>
              </a:solidFill>
              <a:latin typeface="Calibri"/>
              <a:ea typeface="Calibri"/>
              <a:cs typeface="Calibri"/>
              <a:sym typeface="Calibri"/>
            </a:endParaRP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354" name="Shape 35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38</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3109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The Sentinel Initiative began in 2008 as a multi-year effort to create a national electronic system for monitoring the safety of FDA-regulated medical products. </a:t>
            </a:r>
          </a:p>
          <a:p>
            <a:endParaRPr lang="en-US" dirty="0"/>
          </a:p>
          <a:p>
            <a:r>
              <a:rPr lang="en-US" dirty="0"/>
              <a:t>The Initiative is the FDA’s response to the Food and Drug Administration Amendments Act (FDAAA) requirement that the FDA work with public, academic, and private entities to develop a system to obtain information from existing electronic health care data from multiple sources to assess the safety of approved medical products.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495269F0-FA9F-8947-9C44-EC5176524EF8}" type="slidenum">
              <a:rPr lang="en-US" smtClean="0"/>
              <a:pPr/>
              <a:t>39</a:t>
            </a:fld>
            <a:endParaRPr lang="en-US"/>
          </a:p>
        </p:txBody>
      </p:sp>
    </p:spTree>
    <p:extLst>
      <p:ext uri="{BB962C8B-B14F-4D97-AF65-F5344CB8AC3E}">
        <p14:creationId xmlns:p14="http://schemas.microsoft.com/office/powerpoint/2010/main" val="12755063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1" name="Shape 32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2" name="Shape 32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41</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02871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333" name="Shape 3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4790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marR="0" lvl="0" indent="-171450" algn="l" rtl="0">
              <a:spcBef>
                <a:spcPts val="0"/>
              </a:spcBef>
              <a:buClr>
                <a:schemeClr val="dk1"/>
              </a:buClr>
              <a:buSzPct val="100000"/>
              <a:buFont typeface="Arial"/>
              <a:buChar char="•"/>
            </a:pPr>
            <a:r>
              <a:rPr lang="en-US" sz="1100" b="0" i="0" u="none" strike="noStrike" cap="none" dirty="0">
                <a:solidFill>
                  <a:schemeClr val="dk1"/>
                </a:solidFill>
                <a:latin typeface="Calibri"/>
                <a:ea typeface="Calibri"/>
                <a:cs typeface="Calibri"/>
                <a:sym typeface="Calibri"/>
              </a:rPr>
              <a:t>Using a nationally representative database—the Nationwide Inpatient Sample—the authors found that the rate of hospitalizations with a principal diagnosis of pneumonia decreased by a relative 27% from 2003 to 2009 while in-hospital mortality decreased by 28%. </a:t>
            </a:r>
          </a:p>
          <a:p>
            <a:pPr marL="171450" marR="0" lvl="0" indent="-171450" algn="l" rtl="0">
              <a:spcBef>
                <a:spcPts val="0"/>
              </a:spcBef>
              <a:buClr>
                <a:schemeClr val="dk1"/>
              </a:buClr>
              <a:buFont typeface="Arial"/>
              <a:buNone/>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buClr>
                <a:schemeClr val="dk1"/>
              </a:buClr>
              <a:buSzPct val="100000"/>
              <a:buFont typeface="Arial"/>
              <a:buChar char="•"/>
            </a:pPr>
            <a:r>
              <a:rPr lang="en-US" sz="1100" b="0" i="0" u="none" strike="noStrike" cap="none" dirty="0">
                <a:solidFill>
                  <a:schemeClr val="dk1"/>
                </a:solidFill>
                <a:latin typeface="Calibri"/>
                <a:ea typeface="Calibri"/>
                <a:cs typeface="Calibri"/>
                <a:sym typeface="Calibri"/>
              </a:rPr>
              <a:t>During the same period, rates of </a:t>
            </a:r>
            <a:r>
              <a:rPr lang="en-US" sz="1100" b="0" i="0" u="sng" strike="noStrike" cap="none" dirty="0">
                <a:solidFill>
                  <a:schemeClr val="dk1"/>
                </a:solidFill>
                <a:latin typeface="Calibri"/>
                <a:ea typeface="Calibri"/>
                <a:cs typeface="Calibri"/>
                <a:sym typeface="Calibri"/>
              </a:rPr>
              <a:t>hospitalization for sepsis and respiratory failure with a secondary diagnosis of pneumonia increased by 178% and 9%, respectively</a:t>
            </a:r>
            <a:r>
              <a:rPr lang="en-US" sz="1100" b="0" i="0" u="none" strike="noStrike" cap="none" dirty="0">
                <a:solidFill>
                  <a:schemeClr val="dk1"/>
                </a:solidFill>
                <a:latin typeface="Calibri"/>
                <a:ea typeface="Calibri"/>
                <a:cs typeface="Calibri"/>
                <a:sym typeface="Calibri"/>
              </a:rPr>
              <a:t>. </a:t>
            </a:r>
          </a:p>
          <a:p>
            <a:pPr marL="171450" marR="0" lvl="0" indent="-171450" algn="l" rtl="0">
              <a:spcBef>
                <a:spcPts val="0"/>
              </a:spcBef>
              <a:buClr>
                <a:schemeClr val="dk1"/>
              </a:buClr>
              <a:buFont typeface="Arial"/>
              <a:buNone/>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buClr>
                <a:schemeClr val="dk1"/>
              </a:buClr>
              <a:buSzPct val="100000"/>
              <a:buFont typeface="Arial"/>
              <a:buChar char="•"/>
            </a:pPr>
            <a:r>
              <a:rPr lang="en-US" sz="1100" b="0" i="0" u="none" strike="noStrike" cap="none" dirty="0">
                <a:solidFill>
                  <a:schemeClr val="dk1"/>
                </a:solidFill>
                <a:latin typeface="Calibri"/>
                <a:ea typeface="Calibri"/>
                <a:cs typeface="Calibri"/>
                <a:sym typeface="Calibri"/>
              </a:rPr>
              <a:t>When these 3 groups were combined, the authors’ assessment of trends in pneumonia admissions and mortality changed substantially, with a 12% relative decline in pneumonia related admissions and a 6% increase in mortality during the study period.</a:t>
            </a:r>
          </a:p>
          <a:p>
            <a:pPr marL="171450" marR="0" lvl="0" indent="-171450" algn="l" rtl="0">
              <a:spcBef>
                <a:spcPts val="0"/>
              </a:spcBef>
              <a:buClr>
                <a:schemeClr val="dk1"/>
              </a:buClr>
              <a:buSzPct val="100000"/>
              <a:buFont typeface="Arial"/>
              <a:buChar char="•"/>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buClr>
                <a:schemeClr val="dk1"/>
              </a:buClr>
              <a:buSzPct val="100000"/>
              <a:buFont typeface="Arial"/>
              <a:buChar char="•"/>
            </a:pPr>
            <a:r>
              <a:rPr lang="en-US" sz="1100" b="0" i="0" u="none" strike="noStrike" cap="none" dirty="0">
                <a:solidFill>
                  <a:schemeClr val="dk1"/>
                </a:solidFill>
                <a:latin typeface="Calibri"/>
                <a:ea typeface="Calibri"/>
                <a:cs typeface="Calibri"/>
                <a:sym typeface="Calibri"/>
              </a:rPr>
              <a:t>From, </a:t>
            </a:r>
            <a:r>
              <a:rPr lang="en-US" dirty="0">
                <a:hlinkClick r:id="rId3"/>
              </a:rPr>
              <a:t>https://www.ncbi.nlm.nih.gov/pubmed/22474208</a:t>
            </a:r>
            <a:r>
              <a:rPr lang="en-US" dirty="0"/>
              <a:t>, </a:t>
            </a:r>
            <a:r>
              <a:rPr lang="en-US" dirty="0" err="1"/>
              <a:t>Sarrazin</a:t>
            </a:r>
            <a:r>
              <a:rPr lang="en-US" dirty="0"/>
              <a:t> et al Finding pure and simple truths with administrative data.</a:t>
            </a:r>
            <a:endParaRPr lang="en-US" sz="1100" b="0" i="0" u="none" strike="noStrike" cap="none" dirty="0">
              <a:solidFill>
                <a:schemeClr val="dk1"/>
              </a:solidFill>
              <a:latin typeface="Calibri"/>
              <a:ea typeface="Calibri"/>
              <a:cs typeface="Calibri"/>
              <a:sym typeface="Calibri"/>
            </a:endParaRPr>
          </a:p>
          <a:p>
            <a:endParaRPr lang="en-US" dirty="0"/>
          </a:p>
        </p:txBody>
      </p:sp>
    </p:spTree>
    <p:extLst>
      <p:ext uri="{BB962C8B-B14F-4D97-AF65-F5344CB8AC3E}">
        <p14:creationId xmlns:p14="http://schemas.microsoft.com/office/powerpoint/2010/main" val="2509995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6654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
          <p:cNvSpPr>
            <a:spLocks noGrp="1" noRot="1" noChangeAspect="1" noChangeArrowheads="1"/>
          </p:cNvSpPr>
          <p:nvPr>
            <p:ph type="sldImg"/>
          </p:nvPr>
        </p:nvSpPr>
        <p:spPr>
          <a:xfrm>
            <a:off x="1143000" y="685800"/>
            <a:ext cx="4572000" cy="3429000"/>
          </a:xfrm>
          <a:solidFill>
            <a:srgbClr val="FFFFFF"/>
          </a:solidFill>
          <a:ln/>
        </p:spPr>
      </p:sp>
      <p:sp>
        <p:nvSpPr>
          <p:cNvPr id="209923" name="Rectangle 2"/>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a:bodyPr>
          <a:lstStyle/>
          <a:p>
            <a:pPr rtl="0"/>
            <a:endParaRPr lang="en-US" sz="2400" dirty="0"/>
          </a:p>
        </p:txBody>
      </p:sp>
    </p:spTree>
    <p:extLst>
      <p:ext uri="{BB962C8B-B14F-4D97-AF65-F5344CB8AC3E}">
        <p14:creationId xmlns:p14="http://schemas.microsoft.com/office/powerpoint/2010/main" val="2456997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100" b="1" dirty="0">
                <a:solidFill>
                  <a:schemeClr val="dk1"/>
                </a:solidFill>
                <a:latin typeface="Calibri" charset="0"/>
                <a:ea typeface="Calibri" charset="0"/>
                <a:cs typeface="Calibri" charset="0"/>
                <a:sym typeface="Calibri"/>
              </a:rPr>
              <a:t>PMID </a:t>
            </a:r>
            <a:r>
              <a:rPr lang="is-IS" sz="1100" b="1" dirty="0">
                <a:solidFill>
                  <a:schemeClr val="dk1"/>
                </a:solidFill>
                <a:latin typeface="Calibri" charset="0"/>
                <a:ea typeface="Calibri" charset="0"/>
                <a:cs typeface="Calibri" charset="0"/>
                <a:sym typeface="Calibri"/>
              </a:rPr>
              <a:t>24854141</a:t>
            </a:r>
            <a:endParaRPr lang="en-US" dirty="0"/>
          </a:p>
        </p:txBody>
      </p:sp>
    </p:spTree>
    <p:extLst>
      <p:ext uri="{BB962C8B-B14F-4D97-AF65-F5344CB8AC3E}">
        <p14:creationId xmlns:p14="http://schemas.microsoft.com/office/powerpoint/2010/main" val="3763238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1" name="Shape 32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2" name="Shape 32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8</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8852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551083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1143000"/>
            <a:ext cx="7772400" cy="1470024"/>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8" name="Shape 58"/>
          <p:cNvSpPr txBox="1">
            <a:spLocks noGrp="1"/>
          </p:cNvSpPr>
          <p:nvPr>
            <p:ph type="subTitle" idx="1"/>
          </p:nvPr>
        </p:nvSpPr>
        <p:spPr>
          <a:xfrm>
            <a:off x="1371600" y="2898775"/>
            <a:ext cx="6400799" cy="1066799"/>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59" name="Shape 5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pic>
        <p:nvPicPr>
          <p:cNvPr id="62" name="Shape 62" descr="C:\Users\nigam\Downloads\som_logo_dk2400.jpg"/>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1872336" y="4916714"/>
            <a:ext cx="5486399" cy="109754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6" name="Shape 116"/>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9" name="Shape 11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2" name="Shape 122"/>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4" name="Shape 12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5" name="Shape 12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marL="0" marR="0" lvl="0" indent="0" algn="ctr" rtl="0">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9" name="Shape 99"/>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marL="342900" marR="0" lvl="0" indent="-139700" algn="l" rtl="0">
              <a:spcBef>
                <a:spcPts val="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0" name="Shape 100"/>
          <p:cNvSpPr txBox="1">
            <a:spLocks noGrp="1"/>
          </p:cNvSpPr>
          <p:nvPr>
            <p:ph type="sldNum" idx="12"/>
          </p:nvPr>
        </p:nvSpPr>
        <p:spPr>
          <a:xfrm>
            <a:off x="8472457" y="6217621"/>
            <a:ext cx="548700" cy="5247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extLst>
      <p:ext uri="{BB962C8B-B14F-4D97-AF65-F5344CB8AC3E}">
        <p14:creationId xmlns:p14="http://schemas.microsoft.com/office/powerpoint/2010/main" val="8809262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1143000"/>
            <a:ext cx="7772400" cy="1470024"/>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371600" y="2898775"/>
            <a:ext cx="6400799" cy="1066799"/>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pic>
        <p:nvPicPr>
          <p:cNvPr id="21" name="Shape 21" descr="C:\Users\nigam\Downloads\som_logo_dk2400.jpg"/>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1364337" y="4887685"/>
            <a:ext cx="6422570" cy="1284514"/>
          </a:xfrm>
          <a:prstGeom prst="rect">
            <a:avLst/>
          </a:prstGeom>
          <a:noFill/>
          <a:ln>
            <a:noFill/>
          </a:ln>
        </p:spPr>
      </p:pic>
    </p:spTree>
    <p:extLst>
      <p:ext uri="{BB962C8B-B14F-4D97-AF65-F5344CB8AC3E}">
        <p14:creationId xmlns:p14="http://schemas.microsoft.com/office/powerpoint/2010/main" val="2109265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4" name="Shape 24"/>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26" name="Shape 2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1427190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8"/>
        <p:cNvGrpSpPr/>
        <p:nvPr/>
      </p:nvGrpSpPr>
      <p:grpSpPr>
        <a:xfrm>
          <a:off x="0" y="0"/>
          <a:ext cx="0" cy="0"/>
          <a:chOff x="0" y="0"/>
          <a:chExt cx="0" cy="0"/>
        </a:xfrm>
      </p:grpSpPr>
      <p:sp>
        <p:nvSpPr>
          <p:cNvPr id="29" name="Shape 2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30" name="Shape 3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92366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4" name="Shape 3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35" name="Shape 3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906153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720089" y="2362200"/>
            <a:ext cx="7772400" cy="1362075"/>
          </a:xfrm>
          <a:prstGeom prst="rect">
            <a:avLst/>
          </a:prstGeom>
          <a:solidFill>
            <a:srgbClr val="FFFF99"/>
          </a:solid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722312" y="3744912"/>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40" name="Shape 4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41" name="Shape 4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6331049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5" name="Shape 4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48" name="Shape 4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271404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2" name="Shape 5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57" name="Shape 5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897190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5" name="Shape 65"/>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336550" algn="l" rtl="0">
              <a:spcBef>
                <a:spcPts val="640"/>
              </a:spcBef>
              <a:buClr>
                <a:schemeClr val="dk1"/>
              </a:buClr>
              <a:buSzPct val="100000"/>
              <a:buFont typeface="Arial"/>
              <a:buChar char="•"/>
              <a:tabLst/>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66" name="Shape 6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1" name="Shape 61"/>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64" name="Shape 6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891163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8" name="Shape 68"/>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71" name="Shape 7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69670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5" name="Shape 75"/>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77" name="Shape 7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80237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9"/>
        <p:cNvGrpSpPr/>
        <p:nvPr/>
      </p:nvGrpSpPr>
      <p:grpSpPr>
        <a:xfrm>
          <a:off x="0" y="0"/>
          <a:ext cx="0" cy="0"/>
          <a:chOff x="0" y="0"/>
          <a:chExt cx="0" cy="0"/>
        </a:xfrm>
      </p:grpSpPr>
      <p:sp>
        <p:nvSpPr>
          <p:cNvPr id="80" name="Shape 80"/>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1" name="Shape 81"/>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83" name="Shape 8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1376794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4" descr="C:\Users\nigam\Downloads\som_logo_dk2400.jpg"/>
          <p:cNvPicPr>
            <a:picLocks noChangeAspect="1" noChangeArrowheads="1"/>
          </p:cNvPicPr>
          <p:nvPr/>
        </p:nvPicPr>
        <p:blipFill>
          <a:blip r:embed="rId2" cstate="print"/>
          <a:srcRect b="38303"/>
          <a:stretch>
            <a:fillRect/>
          </a:stretch>
        </p:blipFill>
        <p:spPr bwMode="auto">
          <a:xfrm>
            <a:off x="1872337" y="4916715"/>
            <a:ext cx="5486400" cy="1097542"/>
          </a:xfrm>
          <a:prstGeom prst="rect">
            <a:avLst/>
          </a:prstGeom>
          <a:noFill/>
        </p:spPr>
      </p:pic>
    </p:spTree>
    <p:extLst>
      <p:ext uri="{BB962C8B-B14F-4D97-AF65-F5344CB8AC3E}">
        <p14:creationId xmlns:p14="http://schemas.microsoft.com/office/powerpoint/2010/main" val="4078126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318579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0"/>
            <a:ext cx="7772400" cy="1362076"/>
          </a:xfrm>
          <a:solidFill>
            <a:srgbClr val="FFFF99"/>
          </a:solidFill>
        </p:spPr>
        <p:txBody>
          <a:bodyPr anchor="t"/>
          <a:lstStyle>
            <a:lvl1pPr algn="l">
              <a:defRPr sz="3333"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3744913"/>
            <a:ext cx="7772400" cy="1500187"/>
          </a:xfrm>
        </p:spPr>
        <p:txBody>
          <a:bodyPr anchor="b"/>
          <a:lstStyle>
            <a:lvl1pPr marL="0" indent="0">
              <a:buNone/>
              <a:defRPr sz="1667">
                <a:solidFill>
                  <a:schemeClr val="tx1">
                    <a:tint val="75000"/>
                  </a:schemeClr>
                </a:solidFill>
              </a:defRPr>
            </a:lvl1pPr>
            <a:lvl2pPr marL="380985" indent="0">
              <a:buNone/>
              <a:defRPr sz="1500">
                <a:solidFill>
                  <a:schemeClr val="tx1">
                    <a:tint val="75000"/>
                  </a:schemeClr>
                </a:solidFill>
              </a:defRPr>
            </a:lvl2pPr>
            <a:lvl3pPr marL="761970" indent="0">
              <a:buNone/>
              <a:defRPr sz="1333">
                <a:solidFill>
                  <a:schemeClr val="tx1">
                    <a:tint val="75000"/>
                  </a:schemeClr>
                </a:solidFill>
              </a:defRPr>
            </a:lvl3pPr>
            <a:lvl4pPr marL="1142954" indent="0">
              <a:buNone/>
              <a:defRPr sz="1167">
                <a:solidFill>
                  <a:schemeClr val="tx1">
                    <a:tint val="75000"/>
                  </a:schemeClr>
                </a:solidFill>
              </a:defRPr>
            </a:lvl4pPr>
            <a:lvl5pPr marL="1523939" indent="0">
              <a:buNone/>
              <a:defRPr sz="1167">
                <a:solidFill>
                  <a:schemeClr val="tx1">
                    <a:tint val="75000"/>
                  </a:schemeClr>
                </a:solidFill>
              </a:defRPr>
            </a:lvl5pPr>
            <a:lvl6pPr marL="1904924" indent="0">
              <a:buNone/>
              <a:defRPr sz="1167">
                <a:solidFill>
                  <a:schemeClr val="tx1">
                    <a:tint val="75000"/>
                  </a:schemeClr>
                </a:solidFill>
              </a:defRPr>
            </a:lvl6pPr>
            <a:lvl7pPr marL="2285909" indent="0">
              <a:buNone/>
              <a:defRPr sz="1167">
                <a:solidFill>
                  <a:schemeClr val="tx1">
                    <a:tint val="75000"/>
                  </a:schemeClr>
                </a:solidFill>
              </a:defRPr>
            </a:lvl7pPr>
            <a:lvl8pPr marL="2666893" indent="0">
              <a:buNone/>
              <a:defRPr sz="1167">
                <a:solidFill>
                  <a:schemeClr val="tx1">
                    <a:tint val="75000"/>
                  </a:schemeClr>
                </a:solidFill>
              </a:defRPr>
            </a:lvl8pPr>
            <a:lvl9pPr marL="3047878" indent="0">
              <a:buNone/>
              <a:defRPr sz="11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42045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149586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4"/>
            <a:ext cx="4041775" cy="639762"/>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956327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10/2/23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76423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1" name="Shape 7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000551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1"/>
            <a:ext cx="3008313" cy="1162050"/>
          </a:xfrm>
        </p:spPr>
        <p:txBody>
          <a:bodyPr anchor="b"/>
          <a:lstStyle>
            <a:lvl1pPr algn="l">
              <a:defRPr sz="1667"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993996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667"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330300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19252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23747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720089" y="2362200"/>
            <a:ext cx="7772400" cy="1362075"/>
          </a:xfrm>
          <a:prstGeom prst="rect">
            <a:avLst/>
          </a:prstGeom>
          <a:solidFill>
            <a:srgbClr val="FFFF99"/>
          </a:solid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body" idx="1"/>
          </p:nvPr>
        </p:nvSpPr>
        <p:spPr>
          <a:xfrm>
            <a:off x="722312" y="3744912"/>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0"/>
        <p:cNvGrpSpPr/>
        <p:nvPr/>
      </p:nvGrpSpPr>
      <p:grpSpPr>
        <a:xfrm>
          <a:off x="0" y="0"/>
          <a:ext cx="0" cy="0"/>
          <a:chOff x="0" y="0"/>
          <a:chExt cx="0" cy="0"/>
        </a:xfrm>
      </p:grpSpPr>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6" name="Shape 86"/>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0" name="Shape 9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3" name="Shape 93"/>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95" name="Shape 95"/>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96" name="Shape 96"/>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9" name="Shape 9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2" name="Shape 102"/>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6" name="Shape 10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9" name="Shape 109"/>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3" name="Shape 11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2" name="Shape 52"/>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8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75060661"/>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000">
                <a:solidFill>
                  <a:schemeClr val="tx1"/>
                </a:solidFill>
              </a:defRPr>
            </a:lvl1pPr>
          </a:lstStyle>
          <a:p>
            <a:fld id="{1D8BD707-D9CF-40AE-B4C6-C98DA3205C09}" type="datetimeFigureOut">
              <a:rPr lang="en-US" smtClean="0"/>
              <a:pPr/>
              <a:t>10/2/23</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4900016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www.resdac.org/cms-data/file-availability"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www.bcbsaxis.com/" TargetMode="External"/><Relationship Id="rId4" Type="http://schemas.openxmlformats.org/officeDocument/2006/relationships/hyperlink" Target="http://www.dartmouthatlas.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4.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OHDSI"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www.ohdsi.org/web/wiki/doku.php?id=resources:2019_data_network" TargetMode="External"/><Relationship Id="rId4" Type="http://schemas.openxmlformats.org/officeDocument/2006/relationships/hyperlink" Target="https://ohdsi.github.io/MethodsLibrary/"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ctrTitle"/>
          </p:nvPr>
        </p:nvSpPr>
        <p:spPr>
          <a:xfrm>
            <a:off x="394855" y="1524000"/>
            <a:ext cx="8354289" cy="1470024"/>
          </a:xfrm>
          <a:prstGeom prst="rect">
            <a:avLst/>
          </a:prstGeom>
          <a:noFill/>
          <a:ln>
            <a:noFill/>
          </a:ln>
        </p:spPr>
        <p:txBody>
          <a:bodyPr lIns="91425" tIns="45700" rIns="91425" bIns="45700" anchor="t" anchorCtr="0">
            <a:noAutofit/>
          </a:bodyPr>
          <a:lstStyle/>
          <a:p>
            <a:pPr lvl="0" algn="ctr">
              <a:buSzPct val="25000"/>
            </a:pPr>
            <a:r>
              <a:rPr lang="en" sz="4400" b="1" i="0" u="none" strike="noStrike" cap="none" dirty="0">
                <a:solidFill>
                  <a:schemeClr val="dk1"/>
                </a:solidFill>
                <a:latin typeface="Calibri"/>
                <a:ea typeface="Calibri"/>
                <a:cs typeface="Calibri"/>
                <a:sym typeface="Calibri"/>
              </a:rPr>
              <a:t>BIOMEDIN 215 </a:t>
            </a:r>
            <a:br>
              <a:rPr lang="en" sz="4400" b="1" i="0" u="none" strike="noStrike" cap="none" dirty="0">
                <a:solidFill>
                  <a:schemeClr val="dk1"/>
                </a:solidFill>
                <a:latin typeface="Calibri"/>
                <a:ea typeface="Calibri"/>
                <a:cs typeface="Calibri"/>
                <a:sym typeface="Calibri"/>
              </a:rPr>
            </a:br>
            <a:r>
              <a:rPr lang="en-US" b="1"/>
              <a:t>Data Science in Medicine</a:t>
            </a:r>
            <a:endParaRPr lang="en" sz="4400" b="1" i="0" u="none" strike="noStrike" cap="none" dirty="0">
              <a:solidFill>
                <a:schemeClr val="dk1"/>
              </a:solidFill>
              <a:latin typeface="Calibri"/>
              <a:ea typeface="Calibri"/>
              <a:cs typeface="Calibri"/>
              <a:sym typeface="Calibri"/>
            </a:endParaRPr>
          </a:p>
        </p:txBody>
      </p:sp>
      <p:sp>
        <p:nvSpPr>
          <p:cNvPr id="132" name="Shape 132"/>
          <p:cNvSpPr txBox="1">
            <a:spLocks noGrp="1"/>
          </p:cNvSpPr>
          <p:nvPr>
            <p:ph type="subTitle" idx="1"/>
          </p:nvPr>
        </p:nvSpPr>
        <p:spPr>
          <a:xfrm>
            <a:off x="1371600" y="3505189"/>
            <a:ext cx="6400799" cy="121919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dk1"/>
              </a:buClr>
              <a:buSzPct val="25000"/>
              <a:buFont typeface="Arial"/>
              <a:buNone/>
            </a:pPr>
            <a:r>
              <a:rPr lang="en" sz="2400" b="0" i="0" u="none" strike="noStrike" cap="none">
                <a:solidFill>
                  <a:schemeClr val="dk1"/>
                </a:solidFill>
                <a:latin typeface="Calibri"/>
                <a:ea typeface="Calibri"/>
                <a:cs typeface="Calibri"/>
                <a:sym typeface="Calibri"/>
              </a:rPr>
              <a:t>Nigam Shah, MBBS, PhD</a:t>
            </a:r>
          </a:p>
          <a:p>
            <a:pPr marL="0" marR="0" lvl="0" indent="0" algn="ctr" rtl="0">
              <a:spcBef>
                <a:spcPts val="480"/>
              </a:spcBef>
              <a:buClr>
                <a:schemeClr val="dk1"/>
              </a:buClr>
              <a:buSzPct val="25000"/>
              <a:buFont typeface="Arial"/>
              <a:buNone/>
            </a:pPr>
            <a:r>
              <a:rPr lang="en" sz="2400" b="0" i="0" u="none" strike="noStrike" cap="none">
                <a:solidFill>
                  <a:schemeClr val="dk1"/>
                </a:solidFill>
                <a:latin typeface="Calibri"/>
                <a:ea typeface="Calibri"/>
                <a:cs typeface="Calibri"/>
                <a:sym typeface="Calibri"/>
              </a:rPr>
              <a:t>nigam@stanford.edu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Hospital sources</a:t>
            </a:r>
          </a:p>
        </p:txBody>
      </p:sp>
      <p:sp>
        <p:nvSpPr>
          <p:cNvPr id="3" name="Text Placeholder 2"/>
          <p:cNvSpPr>
            <a:spLocks noGrp="1"/>
          </p:cNvSpPr>
          <p:nvPr>
            <p:ph type="body" idx="1"/>
          </p:nvPr>
        </p:nvSpPr>
        <p:spPr/>
        <p:txBody>
          <a:bodyPr>
            <a:normAutofit fontScale="92500" lnSpcReduction="20000"/>
          </a:bodyPr>
          <a:lstStyle/>
          <a:p>
            <a:pPr indent="-342900"/>
            <a:r>
              <a:rPr lang="en-US" dirty="0"/>
              <a:t>Medical Information Mart For Intensive Care (MIMIC)</a:t>
            </a:r>
          </a:p>
          <a:p>
            <a:pPr lvl="1" indent="-342900"/>
            <a:r>
              <a:rPr lang="en-US" dirty="0"/>
              <a:t>A database of health-related data from patients who stayed in critical care units of the Beth Israel Deaconess Medical Center</a:t>
            </a:r>
          </a:p>
          <a:p>
            <a:pPr lvl="1" indent="-342900"/>
            <a:endParaRPr lang="en-US" dirty="0"/>
          </a:p>
          <a:p>
            <a:pPr indent="-342900"/>
            <a:r>
              <a:rPr lang="en-US" dirty="0"/>
              <a:t>Cerner Health Facts</a:t>
            </a:r>
          </a:p>
          <a:p>
            <a:pPr lvl="1" indent="-342900"/>
            <a:r>
              <a:rPr lang="en-US" dirty="0"/>
              <a:t>Database of &gt; 9 years of medical records from multiple facilities</a:t>
            </a:r>
          </a:p>
          <a:p>
            <a:pPr lvl="1" indent="-342900"/>
            <a:r>
              <a:rPr lang="en-US" dirty="0"/>
              <a:t>&gt;1.3 billion lab results, &gt; 84 million visits; &gt; 151 million drug orders</a:t>
            </a:r>
          </a:p>
        </p:txBody>
      </p:sp>
    </p:spTree>
    <p:extLst>
      <p:ext uri="{BB962C8B-B14F-4D97-AF65-F5344CB8AC3E}">
        <p14:creationId xmlns:p14="http://schemas.microsoft.com/office/powerpoint/2010/main" val="112293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715F4F32-2FAC-3744-9AD0-EAD92430A401}"/>
              </a:ext>
            </a:extLst>
          </p:cNvPr>
          <p:cNvGraphicFramePr/>
          <p:nvPr>
            <p:extLst>
              <p:ext uri="{D42A27DB-BD31-4B8C-83A1-F6EECF244321}">
                <p14:modId xmlns:p14="http://schemas.microsoft.com/office/powerpoint/2010/main" val="3376137422"/>
              </p:ext>
            </p:extLst>
          </p:nvPr>
        </p:nvGraphicFramePr>
        <p:xfrm>
          <a:off x="6167336" y="2645923"/>
          <a:ext cx="2976664" cy="2323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picture containing diagram&#10;&#10;Description automatically generated">
            <a:extLst>
              <a:ext uri="{FF2B5EF4-FFF2-40B4-BE49-F238E27FC236}">
                <a16:creationId xmlns:a16="http://schemas.microsoft.com/office/drawing/2014/main" id="{D4645186-22F5-F04D-9C88-C10D2E7E1F8E}"/>
              </a:ext>
            </a:extLst>
          </p:cNvPr>
          <p:cNvPicPr>
            <a:picLocks noChangeAspect="1"/>
          </p:cNvPicPr>
          <p:nvPr/>
        </p:nvPicPr>
        <p:blipFill rotWithShape="1">
          <a:blip r:embed="rId8"/>
          <a:srcRect l="8596" t="8108" r="6167" b="7116"/>
          <a:stretch/>
        </p:blipFill>
        <p:spPr>
          <a:xfrm>
            <a:off x="0" y="1352461"/>
            <a:ext cx="7423547" cy="4153077"/>
          </a:xfrm>
          <a:prstGeom prst="rect">
            <a:avLst/>
          </a:prstGeom>
        </p:spPr>
      </p:pic>
    </p:spTree>
    <p:extLst>
      <p:ext uri="{BB962C8B-B14F-4D97-AF65-F5344CB8AC3E}">
        <p14:creationId xmlns:p14="http://schemas.microsoft.com/office/powerpoint/2010/main" val="167565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Claims</a:t>
            </a:r>
          </a:p>
        </p:txBody>
      </p:sp>
      <p:sp>
        <p:nvSpPr>
          <p:cNvPr id="3" name="Text Placeholder 2"/>
          <p:cNvSpPr>
            <a:spLocks noGrp="1"/>
          </p:cNvSpPr>
          <p:nvPr>
            <p:ph type="body" idx="1"/>
          </p:nvPr>
        </p:nvSpPr>
        <p:spPr>
          <a:xfrm>
            <a:off x="457200" y="1338605"/>
            <a:ext cx="7981406" cy="4920792"/>
          </a:xfrm>
        </p:spPr>
        <p:txBody>
          <a:bodyPr>
            <a:normAutofit fontScale="85000" lnSpcReduction="20000"/>
          </a:bodyPr>
          <a:lstStyle/>
          <a:p>
            <a:pPr indent="-342900"/>
            <a:r>
              <a:rPr lang="en-US" dirty="0" err="1"/>
              <a:t>Truven</a:t>
            </a:r>
            <a:r>
              <a:rPr lang="en-US" dirty="0"/>
              <a:t>: 230 million people; 1995-2016</a:t>
            </a:r>
          </a:p>
          <a:p>
            <a:pPr indent="-342900"/>
            <a:endParaRPr lang="en-US" dirty="0"/>
          </a:p>
          <a:p>
            <a:pPr indent="-342900"/>
            <a:r>
              <a:rPr lang="en-US" dirty="0" err="1"/>
              <a:t>Optum</a:t>
            </a:r>
            <a:r>
              <a:rPr lang="en-US" dirty="0"/>
              <a:t>: 56 million people; 2000-2016</a:t>
            </a:r>
          </a:p>
          <a:p>
            <a:pPr indent="-342900"/>
            <a:endParaRPr lang="en-US" dirty="0"/>
          </a:p>
          <a:p>
            <a:pPr indent="-342900"/>
            <a:r>
              <a:rPr lang="en-US" dirty="0"/>
              <a:t>Premiere: 700 hospitals;</a:t>
            </a:r>
          </a:p>
          <a:p>
            <a:pPr indent="-342900"/>
            <a:endParaRPr lang="en-US" dirty="0"/>
          </a:p>
          <a:p>
            <a:pPr indent="-342900"/>
            <a:r>
              <a:rPr lang="en-US" dirty="0"/>
              <a:t>Medicare/CMS</a:t>
            </a:r>
          </a:p>
          <a:p>
            <a:pPr lvl="1" indent="-342900"/>
            <a:r>
              <a:rPr lang="en-US" dirty="0"/>
              <a:t>List at </a:t>
            </a:r>
            <a:r>
              <a:rPr lang="en-US" dirty="0">
                <a:hlinkClick r:id="rId3"/>
              </a:rPr>
              <a:t>www.resdac.org/cms-data/file-availability</a:t>
            </a:r>
            <a:endParaRPr lang="en-US" dirty="0"/>
          </a:p>
          <a:p>
            <a:pPr lvl="1" indent="-342900"/>
            <a:r>
              <a:rPr lang="en-US" dirty="0"/>
              <a:t>See what others have done </a:t>
            </a:r>
            <a:r>
              <a:rPr lang="en-US" dirty="0">
                <a:hlinkClick r:id="rId4"/>
              </a:rPr>
              <a:t>www.dartmouthatlas.org</a:t>
            </a:r>
            <a:endParaRPr lang="en-US" dirty="0"/>
          </a:p>
          <a:p>
            <a:pPr indent="-342900"/>
            <a:endParaRPr lang="en-US" dirty="0"/>
          </a:p>
          <a:p>
            <a:pPr indent="-342900"/>
            <a:r>
              <a:rPr lang="en-US" dirty="0"/>
              <a:t>BCBS Axis: 100 million people; 2015 - ?</a:t>
            </a:r>
          </a:p>
          <a:p>
            <a:pPr lvl="1" indent="-342900"/>
            <a:r>
              <a:rPr lang="en-US" dirty="0">
                <a:hlinkClick r:id="rId5"/>
              </a:rPr>
              <a:t>www.bcbsaxis.com</a:t>
            </a:r>
            <a:r>
              <a:rPr lang="en-US" dirty="0"/>
              <a:t> </a:t>
            </a:r>
          </a:p>
        </p:txBody>
      </p:sp>
    </p:spTree>
    <p:extLst>
      <p:ext uri="{BB962C8B-B14F-4D97-AF65-F5344CB8AC3E}">
        <p14:creationId xmlns:p14="http://schemas.microsoft.com/office/powerpoint/2010/main" val="201706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20486" y="0"/>
            <a:ext cx="8066314" cy="3457885"/>
          </a:xfrm>
          <a:prstGeom prst="rect">
            <a:avLst/>
          </a:prstGeom>
        </p:spPr>
      </p:pic>
      <p:pic>
        <p:nvPicPr>
          <p:cNvPr id="2" name="Picture 1"/>
          <p:cNvPicPr>
            <a:picLocks noChangeAspect="1"/>
          </p:cNvPicPr>
          <p:nvPr/>
        </p:nvPicPr>
        <p:blipFill>
          <a:blip r:embed="rId4"/>
          <a:stretch>
            <a:fillRect/>
          </a:stretch>
        </p:blipFill>
        <p:spPr>
          <a:xfrm>
            <a:off x="469446" y="3278187"/>
            <a:ext cx="8368393" cy="3579813"/>
          </a:xfrm>
          <a:prstGeom prst="rect">
            <a:avLst/>
          </a:prstGeom>
        </p:spPr>
      </p:pic>
    </p:spTree>
    <p:extLst>
      <p:ext uri="{BB962C8B-B14F-4D97-AF65-F5344CB8AC3E}">
        <p14:creationId xmlns:p14="http://schemas.microsoft.com/office/powerpoint/2010/main" val="96036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Health data</a:t>
            </a:r>
          </a:p>
        </p:txBody>
      </p:sp>
      <p:sp>
        <p:nvSpPr>
          <p:cNvPr id="3" name="Text Placeholder 2"/>
          <p:cNvSpPr>
            <a:spLocks noGrp="1"/>
          </p:cNvSpPr>
          <p:nvPr>
            <p:ph type="body" idx="1"/>
          </p:nvPr>
        </p:nvSpPr>
        <p:spPr/>
        <p:txBody>
          <a:bodyPr>
            <a:normAutofit fontScale="92500" lnSpcReduction="10000"/>
          </a:bodyPr>
          <a:lstStyle/>
          <a:p>
            <a:pPr indent="-342900"/>
            <a:r>
              <a:rPr lang="en-US" dirty="0"/>
              <a:t>Agency for Healthcare Research and Quality (AHRQ)</a:t>
            </a:r>
          </a:p>
          <a:p>
            <a:pPr lvl="1" indent="-342900"/>
            <a:r>
              <a:rPr lang="en-US" dirty="0"/>
              <a:t>National Inpatient Survey</a:t>
            </a:r>
          </a:p>
          <a:p>
            <a:pPr lvl="1" indent="-342900"/>
            <a:r>
              <a:rPr lang="en-US" dirty="0"/>
              <a:t>Medical Expenditure Panel Survey</a:t>
            </a:r>
          </a:p>
          <a:p>
            <a:pPr indent="-342900"/>
            <a:endParaRPr lang="en-US" dirty="0"/>
          </a:p>
          <a:p>
            <a:pPr indent="-342900"/>
            <a:r>
              <a:rPr lang="en-US" dirty="0"/>
              <a:t>National Health and Nutritional Examination Survey (NHANES)</a:t>
            </a:r>
          </a:p>
          <a:p>
            <a:pPr lvl="1" indent="-342900"/>
            <a:r>
              <a:rPr lang="en-US" dirty="0"/>
              <a:t>Surveys conducted in the US by the Centers for Disease Control and Prevention to measure health and nutrition</a:t>
            </a:r>
          </a:p>
          <a:p>
            <a:pPr lvl="1" indent="-342900"/>
            <a:endParaRPr lang="en-US" dirty="0"/>
          </a:p>
          <a:p>
            <a:pPr lvl="1" indent="-342900"/>
            <a:endParaRPr lang="en-US" dirty="0"/>
          </a:p>
        </p:txBody>
      </p:sp>
    </p:spTree>
    <p:extLst>
      <p:ext uri="{BB962C8B-B14F-4D97-AF65-F5344CB8AC3E}">
        <p14:creationId xmlns:p14="http://schemas.microsoft.com/office/powerpoint/2010/main" val="787980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Patient reported</a:t>
            </a:r>
          </a:p>
        </p:txBody>
      </p:sp>
      <p:sp>
        <p:nvSpPr>
          <p:cNvPr id="3" name="Text Placeholder 2"/>
          <p:cNvSpPr>
            <a:spLocks noGrp="1"/>
          </p:cNvSpPr>
          <p:nvPr>
            <p:ph type="body" idx="1"/>
          </p:nvPr>
        </p:nvSpPr>
        <p:spPr/>
        <p:txBody>
          <a:bodyPr>
            <a:normAutofit lnSpcReduction="10000"/>
          </a:bodyPr>
          <a:lstStyle/>
          <a:p>
            <a:pPr indent="-342900"/>
            <a:r>
              <a:rPr lang="en-US" dirty="0"/>
              <a:t>Inspire</a:t>
            </a:r>
          </a:p>
          <a:p>
            <a:pPr lvl="1" indent="-342900"/>
            <a:r>
              <a:rPr lang="en-US" dirty="0"/>
              <a:t>Social network organized around medical conditions and diseases where users can share their experience with disease and treatment</a:t>
            </a:r>
          </a:p>
          <a:p>
            <a:pPr indent="-342900"/>
            <a:endParaRPr lang="en-US" dirty="0"/>
          </a:p>
          <a:p>
            <a:pPr indent="-342900"/>
            <a:r>
              <a:rPr lang="en-US" dirty="0"/>
              <a:t>Patients Like Me</a:t>
            </a:r>
          </a:p>
          <a:p>
            <a:pPr lvl="1" indent="-342900"/>
            <a:r>
              <a:rPr lang="en-US" dirty="0"/>
              <a:t>Online portal for patient-reported information about conditions, symptoms and treatments</a:t>
            </a:r>
          </a:p>
          <a:p>
            <a:pPr lvl="1" indent="-342900"/>
            <a:r>
              <a:rPr lang="en-US" dirty="0"/>
              <a:t>Data are used in research studies</a:t>
            </a:r>
          </a:p>
        </p:txBody>
      </p:sp>
    </p:spTree>
    <p:extLst>
      <p:ext uri="{BB962C8B-B14F-4D97-AF65-F5344CB8AC3E}">
        <p14:creationId xmlns:p14="http://schemas.microsoft.com/office/powerpoint/2010/main" val="1982928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reports</a:t>
            </a:r>
          </a:p>
        </p:txBody>
      </p:sp>
      <p:sp>
        <p:nvSpPr>
          <p:cNvPr id="3" name="Text Placeholder 2"/>
          <p:cNvSpPr>
            <a:spLocks noGrp="1"/>
          </p:cNvSpPr>
          <p:nvPr>
            <p:ph type="body" idx="1"/>
          </p:nvPr>
        </p:nvSpPr>
        <p:spPr/>
        <p:txBody>
          <a:bodyPr/>
          <a:lstStyle/>
          <a:p>
            <a:pPr indent="-342900"/>
            <a:r>
              <a:rPr lang="en-US" dirty="0"/>
              <a:t>Clinical Trials data</a:t>
            </a:r>
          </a:p>
          <a:p>
            <a:pPr lvl="1" indent="-342900"/>
            <a:r>
              <a:rPr lang="en-US" dirty="0" err="1"/>
              <a:t>Clinicaltrials.gov</a:t>
            </a:r>
            <a:endParaRPr lang="en-US" dirty="0"/>
          </a:p>
          <a:p>
            <a:pPr indent="-342900"/>
            <a:r>
              <a:rPr lang="en-US" dirty="0"/>
              <a:t>Case reports in journals</a:t>
            </a:r>
          </a:p>
          <a:p>
            <a:pPr indent="-342900"/>
            <a:r>
              <a:rPr lang="en-US" dirty="0"/>
              <a:t>Disease and treatment registries</a:t>
            </a:r>
          </a:p>
          <a:p>
            <a:pPr lvl="1" indent="-342900"/>
            <a:r>
              <a:rPr lang="en-US" dirty="0"/>
              <a:t>e.g. American Joint Replacement Registry (AJRR); National Cancer Institute Surveillance, Epidemiology, and End Results (SEER) Program</a:t>
            </a:r>
          </a:p>
        </p:txBody>
      </p:sp>
    </p:spTree>
    <p:extLst>
      <p:ext uri="{BB962C8B-B14F-4D97-AF65-F5344CB8AC3E}">
        <p14:creationId xmlns:p14="http://schemas.microsoft.com/office/powerpoint/2010/main" val="504174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Surveillance data</a:t>
            </a:r>
          </a:p>
        </p:txBody>
      </p:sp>
      <p:sp>
        <p:nvSpPr>
          <p:cNvPr id="3" name="Text Placeholder 2"/>
          <p:cNvSpPr>
            <a:spLocks noGrp="1"/>
          </p:cNvSpPr>
          <p:nvPr>
            <p:ph type="body" idx="1"/>
          </p:nvPr>
        </p:nvSpPr>
        <p:spPr>
          <a:xfrm>
            <a:off x="457200" y="1600200"/>
            <a:ext cx="4225239" cy="4525963"/>
          </a:xfrm>
        </p:spPr>
        <p:txBody>
          <a:bodyPr>
            <a:normAutofit/>
          </a:bodyPr>
          <a:lstStyle/>
          <a:p>
            <a:pPr indent="-342900"/>
            <a:r>
              <a:rPr lang="en-US" sz="2400" dirty="0"/>
              <a:t>Food and Drug Administration (FDA)</a:t>
            </a:r>
          </a:p>
          <a:p>
            <a:pPr lvl="1" indent="-342900"/>
            <a:r>
              <a:rPr lang="en-US" sz="1600" dirty="0"/>
              <a:t>FDA Adverse Event Reporting System (FAERS)</a:t>
            </a:r>
          </a:p>
          <a:p>
            <a:pPr lvl="1" indent="-342900"/>
            <a:r>
              <a:rPr lang="en-US" sz="1600" dirty="0"/>
              <a:t>Manufacturer and User Facility Device Experience (MAUDE)</a:t>
            </a:r>
          </a:p>
          <a:p>
            <a:pPr indent="-342900"/>
            <a:endParaRPr lang="en-US" sz="2400" dirty="0"/>
          </a:p>
          <a:p>
            <a:pPr indent="-342900"/>
            <a:r>
              <a:rPr lang="en-US" sz="2400" dirty="0"/>
              <a:t>Centers for Disease Control and Prevention (CDC)</a:t>
            </a:r>
          </a:p>
          <a:p>
            <a:pPr indent="-342900"/>
            <a:r>
              <a:rPr lang="en-US" sz="2400" dirty="0"/>
              <a:t>Local and state governments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682439" y="1600200"/>
            <a:ext cx="4461561" cy="2856410"/>
          </a:xfrm>
          <a:prstGeom prst="rect">
            <a:avLst/>
          </a:prstGeom>
        </p:spPr>
      </p:pic>
    </p:spTree>
    <p:extLst>
      <p:ext uri="{BB962C8B-B14F-4D97-AF65-F5344CB8AC3E}">
        <p14:creationId xmlns:p14="http://schemas.microsoft.com/office/powerpoint/2010/main" val="107319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457200" y="1600200"/>
            <a:ext cx="8229600" cy="3473449"/>
          </a:xfrm>
        </p:spPr>
        <p:txBody>
          <a:bodyPr anchor="ctr"/>
          <a:lstStyle/>
          <a:p>
            <a:pPr marL="11112" indent="0" algn="ctr">
              <a:buNone/>
            </a:pPr>
            <a:r>
              <a:rPr lang="en-US" dirty="0">
                <a:solidFill>
                  <a:schemeClr val="bg1"/>
                </a:solidFill>
              </a:rPr>
              <a:t>What are the primary </a:t>
            </a:r>
            <a:r>
              <a:rPr lang="en-US" b="1" dirty="0">
                <a:solidFill>
                  <a:schemeClr val="bg1"/>
                </a:solidFill>
              </a:rPr>
              <a:t>pros and cons</a:t>
            </a:r>
            <a:r>
              <a:rPr lang="en-US" dirty="0">
                <a:solidFill>
                  <a:schemeClr val="bg1"/>
                </a:solidFill>
              </a:rPr>
              <a:t> of health care databases as compared to prospectively collected data?</a:t>
            </a:r>
          </a:p>
          <a:p>
            <a:pPr marL="11112" indent="0" algn="ctr">
              <a:buNone/>
            </a:pPr>
            <a:endParaRPr lang="en-US" dirty="0">
              <a:solidFill>
                <a:schemeClr val="bg1"/>
              </a:solidFill>
            </a:endParaRPr>
          </a:p>
          <a:p>
            <a:pPr marL="11112" indent="0" algn="ctr">
              <a:buNone/>
            </a:pPr>
            <a:r>
              <a:rPr lang="en-US" i="1" dirty="0">
                <a:solidFill>
                  <a:schemeClr val="bg1"/>
                </a:solidFill>
              </a:rPr>
              <a:t>Raise hands</a:t>
            </a:r>
          </a:p>
        </p:txBody>
      </p:sp>
    </p:spTree>
    <p:extLst>
      <p:ext uri="{BB962C8B-B14F-4D97-AF65-F5344CB8AC3E}">
        <p14:creationId xmlns:p14="http://schemas.microsoft.com/office/powerpoint/2010/main" val="577000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0" y="0"/>
            <a:ext cx="9144000" cy="1143000"/>
          </a:xfrm>
          <a:prstGeom prst="rect">
            <a:avLst/>
          </a:prstGeom>
        </p:spPr>
        <p:txBody>
          <a:bodyPr lIns="91425" tIns="91425" rIns="91425" bIns="91425" anchor="t" anchorCtr="0">
            <a:noAutofit/>
          </a:bodyPr>
          <a:lstStyle/>
          <a:p>
            <a:pPr lvl="0" rtl="0">
              <a:spcBef>
                <a:spcPts val="0"/>
              </a:spcBef>
              <a:buNone/>
            </a:pPr>
            <a:r>
              <a:rPr lang="en"/>
              <a:t>Pros and cons of health care databases</a:t>
            </a:r>
          </a:p>
        </p:txBody>
      </p:sp>
      <p:sp>
        <p:nvSpPr>
          <p:cNvPr id="310" name="Shape 310"/>
          <p:cNvSpPr txBox="1">
            <a:spLocks noGrp="1"/>
          </p:cNvSpPr>
          <p:nvPr>
            <p:ph type="body" idx="1"/>
          </p:nvPr>
        </p:nvSpPr>
        <p:spPr>
          <a:xfrm>
            <a:off x="457200" y="1600200"/>
            <a:ext cx="4038600" cy="4526100"/>
          </a:xfrm>
          <a:prstGeom prst="rect">
            <a:avLst/>
          </a:prstGeom>
        </p:spPr>
        <p:txBody>
          <a:bodyPr lIns="91425" tIns="91425" rIns="91425" bIns="91425" anchor="t" anchorCtr="0">
            <a:noAutofit/>
          </a:bodyPr>
          <a:lstStyle/>
          <a:p>
            <a:pPr lvl="0" rtl="0">
              <a:spcBef>
                <a:spcPts val="0"/>
              </a:spcBef>
              <a:buNone/>
            </a:pPr>
            <a:r>
              <a:rPr lang="en" u="sng" dirty="0"/>
              <a:t>Pros</a:t>
            </a:r>
          </a:p>
          <a:p>
            <a:pPr lvl="0" indent="-223838" rtl="0">
              <a:spcBef>
                <a:spcPts val="0"/>
              </a:spcBef>
              <a:buSzPct val="100000"/>
            </a:pPr>
            <a:r>
              <a:rPr lang="en" sz="2400" b="1" dirty="0"/>
              <a:t>Large</a:t>
            </a:r>
            <a:r>
              <a:rPr lang="en" sz="2400" dirty="0"/>
              <a:t> size → ability to study rare events</a:t>
            </a:r>
          </a:p>
          <a:p>
            <a:pPr lvl="0" indent="-223838" rtl="0">
              <a:spcBef>
                <a:spcPts val="640"/>
              </a:spcBef>
              <a:buSzPct val="100000"/>
            </a:pPr>
            <a:r>
              <a:rPr lang="en" sz="2400" b="1" dirty="0"/>
              <a:t>Representative</a:t>
            </a:r>
            <a:r>
              <a:rPr lang="en" sz="2400" dirty="0"/>
              <a:t> of routine clinical care → study real-world effectiveness and utilization</a:t>
            </a:r>
          </a:p>
          <a:p>
            <a:pPr lvl="0" indent="-223838" rtl="0">
              <a:spcBef>
                <a:spcPts val="640"/>
              </a:spcBef>
              <a:buSzPct val="100000"/>
            </a:pPr>
            <a:r>
              <a:rPr lang="en" sz="2400" b="1" dirty="0"/>
              <a:t>Available</a:t>
            </a:r>
            <a:r>
              <a:rPr lang="en" sz="2400" dirty="0"/>
              <a:t> at relatively low cost without long delays → accessible and efficient</a:t>
            </a:r>
          </a:p>
        </p:txBody>
      </p:sp>
      <p:sp>
        <p:nvSpPr>
          <p:cNvPr id="311" name="Shape 311"/>
          <p:cNvSpPr txBox="1">
            <a:spLocks noGrp="1"/>
          </p:cNvSpPr>
          <p:nvPr>
            <p:ph type="body" idx="2"/>
          </p:nvPr>
        </p:nvSpPr>
        <p:spPr>
          <a:xfrm>
            <a:off x="4648200" y="1600200"/>
            <a:ext cx="4038600" cy="4526100"/>
          </a:xfrm>
          <a:prstGeom prst="rect">
            <a:avLst/>
          </a:prstGeom>
        </p:spPr>
        <p:txBody>
          <a:bodyPr lIns="91425" tIns="91425" rIns="91425" bIns="91425" anchor="t" anchorCtr="0">
            <a:noAutofit/>
          </a:bodyPr>
          <a:lstStyle/>
          <a:p>
            <a:pPr lvl="0" rtl="0">
              <a:spcBef>
                <a:spcPts val="0"/>
              </a:spcBef>
              <a:buNone/>
            </a:pPr>
            <a:r>
              <a:rPr lang="en" u="sng" dirty="0"/>
              <a:t>Cons</a:t>
            </a:r>
          </a:p>
          <a:p>
            <a:pPr marL="457200" lvl="0" indent="-228600" rtl="0">
              <a:spcBef>
                <a:spcPts val="0"/>
              </a:spcBef>
            </a:pPr>
            <a:r>
              <a:rPr lang="en" sz="2400" dirty="0"/>
              <a:t>Static - difficult to obtain additional features/detail</a:t>
            </a:r>
          </a:p>
          <a:p>
            <a:pPr marL="457200" lvl="0" indent="-228600" rtl="0">
              <a:spcBef>
                <a:spcPts val="0"/>
              </a:spcBef>
            </a:pPr>
            <a:r>
              <a:rPr lang="en" sz="2400" dirty="0"/>
              <a:t>Patient records not always linked</a:t>
            </a:r>
          </a:p>
          <a:p>
            <a:pPr marL="457200" lvl="0" indent="-228600" rtl="0">
              <a:spcBef>
                <a:spcPts val="0"/>
              </a:spcBef>
            </a:pPr>
            <a:r>
              <a:rPr lang="en" sz="2400" dirty="0"/>
              <a:t>Data creation and collection are imperfect and biased</a:t>
            </a:r>
            <a:endParaRPr lang="en-US" sz="2400" dirty="0"/>
          </a:p>
          <a:p>
            <a:pPr marL="457200" lvl="0" indent="-228600" rtl="0">
              <a:spcBef>
                <a:spcPts val="0"/>
              </a:spcBef>
            </a:pPr>
            <a:r>
              <a:rPr lang="en-US" sz="2400" dirty="0"/>
              <a:t>A record exists only if something [bad] happens.</a:t>
            </a:r>
            <a:endParaRPr lang="e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1">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1">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uiExpand="1" build="p"/>
      <p:bldP spid="311"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DA5F0-2F1A-9440-AD34-A4B6EFE26639}"/>
              </a:ext>
            </a:extLst>
          </p:cNvPr>
          <p:cNvSpPr>
            <a:spLocks noGrp="1"/>
          </p:cNvSpPr>
          <p:nvPr>
            <p:ph type="title"/>
          </p:nvPr>
        </p:nvSpPr>
        <p:spPr/>
        <p:txBody>
          <a:bodyPr anchor="ctr"/>
          <a:lstStyle/>
          <a:p>
            <a:r>
              <a:rPr lang="en-US" dirty="0"/>
              <a:t>Quick recap:</a:t>
            </a:r>
          </a:p>
        </p:txBody>
      </p:sp>
      <p:pic>
        <p:nvPicPr>
          <p:cNvPr id="3" name="Picture 2">
            <a:extLst>
              <a:ext uri="{FF2B5EF4-FFF2-40B4-BE49-F238E27FC236}">
                <a16:creationId xmlns:a16="http://schemas.microsoft.com/office/drawing/2014/main" id="{DF8275E0-B67C-5347-9FDB-487A6C7ED0AC}"/>
              </a:ext>
            </a:extLst>
          </p:cNvPr>
          <p:cNvPicPr>
            <a:picLocks noChangeAspect="1"/>
          </p:cNvPicPr>
          <p:nvPr/>
        </p:nvPicPr>
        <p:blipFill>
          <a:blip r:embed="rId3"/>
          <a:stretch>
            <a:fillRect/>
          </a:stretch>
        </p:blipFill>
        <p:spPr>
          <a:xfrm>
            <a:off x="615556" y="1154520"/>
            <a:ext cx="4151960" cy="2500888"/>
          </a:xfrm>
          <a:prstGeom prst="rect">
            <a:avLst/>
          </a:prstGeom>
          <a:ln>
            <a:solidFill>
              <a:schemeClr val="tx1"/>
            </a:solidFill>
          </a:ln>
        </p:spPr>
      </p:pic>
      <p:sp>
        <p:nvSpPr>
          <p:cNvPr id="5" name="Rectangle 4">
            <a:extLst>
              <a:ext uri="{FF2B5EF4-FFF2-40B4-BE49-F238E27FC236}">
                <a16:creationId xmlns:a16="http://schemas.microsoft.com/office/drawing/2014/main" id="{ABEFF5B5-C02F-4E4B-AB0B-CE4FEC9C76B1}"/>
              </a:ext>
            </a:extLst>
          </p:cNvPr>
          <p:cNvSpPr/>
          <p:nvPr/>
        </p:nvSpPr>
        <p:spPr>
          <a:xfrm>
            <a:off x="5569045" y="4720357"/>
            <a:ext cx="2765751" cy="830997"/>
          </a:xfrm>
          <a:prstGeom prst="rect">
            <a:avLst/>
          </a:prstGeom>
        </p:spPr>
        <p:txBody>
          <a:bodyPr wrap="square">
            <a:spAutoFit/>
          </a:bodyPr>
          <a:lstStyle/>
          <a:p>
            <a:r>
              <a:rPr lang="en-US" sz="2400" dirty="0">
                <a:latin typeface="Calibri" panose="020F0502020204030204" pitchFamily="34" charset="0"/>
                <a:ea typeface="Calibri"/>
                <a:cs typeface="Calibri" panose="020F0502020204030204" pitchFamily="34" charset="0"/>
                <a:sym typeface="Calibri"/>
              </a:rPr>
              <a:t>Where and why are data generated?</a:t>
            </a:r>
            <a:endParaRPr lang="en-US" sz="24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5B3481BA-6C63-914D-B667-382E25FA718C}"/>
              </a:ext>
            </a:extLst>
          </p:cNvPr>
          <p:cNvSpPr/>
          <p:nvPr/>
        </p:nvSpPr>
        <p:spPr>
          <a:xfrm>
            <a:off x="5569045" y="1989465"/>
            <a:ext cx="2765751" cy="830997"/>
          </a:xfrm>
          <a:prstGeom prst="rect">
            <a:avLst/>
          </a:prstGeom>
        </p:spPr>
        <p:txBody>
          <a:bodyPr wrap="square">
            <a:spAutoFit/>
          </a:bodyPr>
          <a:lstStyle/>
          <a:p>
            <a:r>
              <a:rPr lang="en-US" sz="2400" dirty="0">
                <a:latin typeface="Calibri" panose="020F0502020204030204" pitchFamily="34" charset="0"/>
                <a:ea typeface="Calibri"/>
                <a:cs typeface="Calibri" panose="020F0502020204030204" pitchFamily="34" charset="0"/>
                <a:sym typeface="Calibri"/>
              </a:rPr>
              <a:t>Research questions and study designs</a:t>
            </a:r>
            <a:endParaRPr lang="en-US" sz="24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B6C36776-03DA-9D4F-9148-1154F447FEB0}"/>
              </a:ext>
            </a:extLst>
          </p:cNvPr>
          <p:cNvPicPr>
            <a:picLocks noChangeAspect="1"/>
          </p:cNvPicPr>
          <p:nvPr/>
        </p:nvPicPr>
        <p:blipFill>
          <a:blip r:embed="rId4"/>
          <a:stretch>
            <a:fillRect/>
          </a:stretch>
        </p:blipFill>
        <p:spPr>
          <a:xfrm>
            <a:off x="615556" y="3770571"/>
            <a:ext cx="4151960" cy="2722393"/>
          </a:xfrm>
          <a:prstGeom prst="rect">
            <a:avLst/>
          </a:prstGeom>
          <a:ln>
            <a:solidFill>
              <a:schemeClr val="tx1"/>
            </a:solidFill>
          </a:ln>
        </p:spPr>
      </p:pic>
    </p:spTree>
    <p:extLst>
      <p:ext uri="{BB962C8B-B14F-4D97-AF65-F5344CB8AC3E}">
        <p14:creationId xmlns:p14="http://schemas.microsoft.com/office/powerpoint/2010/main" val="3623352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20089" y="2362200"/>
            <a:ext cx="7772400" cy="1362075"/>
          </a:xfrm>
          <a:prstGeom prst="rect">
            <a:avLst/>
          </a:prstGeom>
          <a:solidFill>
            <a:srgbClr val="FFFF99"/>
          </a:solid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 dirty="0"/>
              <a:t>Understanding </a:t>
            </a:r>
            <a:r>
              <a:rPr lang="en-US" dirty="0"/>
              <a:t>the primary sources of errors</a:t>
            </a:r>
            <a:endParaRPr lang="en" dirty="0"/>
          </a:p>
        </p:txBody>
      </p:sp>
      <p:sp>
        <p:nvSpPr>
          <p:cNvPr id="395" name="Shape 395"/>
          <p:cNvSpPr txBox="1">
            <a:spLocks noGrp="1"/>
          </p:cNvSpPr>
          <p:nvPr>
            <p:ph type="body" idx="1"/>
          </p:nvPr>
        </p:nvSpPr>
        <p:spPr>
          <a:xfrm>
            <a:off x="722312" y="3744912"/>
            <a:ext cx="7772400" cy="1500187"/>
          </a:xfrm>
          <a:prstGeom prst="rect">
            <a:avLst/>
          </a:prstGeom>
          <a:noFill/>
          <a:ln>
            <a:noFill/>
          </a:ln>
        </p:spPr>
        <p:txBody>
          <a:bodyPr lIns="91425" tIns="45700" rIns="91425" bIns="45700" anchor="t" anchorCtr="0">
            <a:noAutofit/>
          </a:bodyPr>
          <a:lstStyle/>
          <a:p>
            <a:pPr marL="0" marR="0" lvl="0" indent="0" algn="ctr" rtl="0">
              <a:spcBef>
                <a:spcPts val="0"/>
              </a:spcBef>
              <a:buClr>
                <a:srgbClr val="888888"/>
              </a:buClr>
              <a:buSzPct val="25000"/>
              <a:buFont typeface="Arial"/>
              <a:buNone/>
            </a:pPr>
            <a:endParaRPr lang="en" sz="2000" b="0" i="0" u="none" strike="noStrike" cap="none" dirty="0">
              <a:solidFill>
                <a:srgbClr val="888888"/>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Shape 418"/>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5762847" y="0"/>
            <a:ext cx="3381153" cy="6858000"/>
          </a:xfrm>
          <a:prstGeom prst="rect">
            <a:avLst/>
          </a:prstGeom>
          <a:noFill/>
          <a:ln>
            <a:noFill/>
          </a:ln>
        </p:spPr>
      </p:pic>
      <p:sp>
        <p:nvSpPr>
          <p:cNvPr id="4" name="TextBox 3"/>
          <p:cNvSpPr txBox="1"/>
          <p:nvPr/>
        </p:nvSpPr>
        <p:spPr>
          <a:xfrm>
            <a:off x="490119" y="958291"/>
            <a:ext cx="3786208" cy="4278094"/>
          </a:xfrm>
          <a:prstGeom prst="rect">
            <a:avLst/>
          </a:prstGeom>
          <a:noFill/>
        </p:spPr>
        <p:txBody>
          <a:bodyPr wrap="square" rtlCol="0">
            <a:spAutoFit/>
          </a:bodyPr>
          <a:lstStyle/>
          <a:p>
            <a:r>
              <a:rPr lang="en-US" sz="3200" b="1" dirty="0">
                <a:solidFill>
                  <a:schemeClr val="bg1"/>
                </a:solidFill>
              </a:rPr>
              <a:t>Breakout:</a:t>
            </a:r>
          </a:p>
          <a:p>
            <a:endParaRPr lang="en-US" sz="2400" dirty="0">
              <a:solidFill>
                <a:schemeClr val="bg1"/>
              </a:solidFill>
            </a:endParaRPr>
          </a:p>
          <a:p>
            <a:r>
              <a:rPr lang="en-US" sz="2400" dirty="0">
                <a:solidFill>
                  <a:schemeClr val="bg1"/>
                </a:solidFill>
              </a:rPr>
              <a:t>On the right is a path that patient data takes through the health care system.</a:t>
            </a:r>
          </a:p>
          <a:p>
            <a:endParaRPr lang="en-US" sz="2400" dirty="0">
              <a:solidFill>
                <a:schemeClr val="bg1"/>
              </a:solidFill>
            </a:endParaRPr>
          </a:p>
          <a:p>
            <a:endParaRPr lang="en-US" sz="2400" dirty="0">
              <a:solidFill>
                <a:schemeClr val="bg1"/>
              </a:solidFill>
            </a:endParaRPr>
          </a:p>
          <a:p>
            <a:r>
              <a:rPr lang="en-US" sz="2400" i="1" dirty="0">
                <a:solidFill>
                  <a:schemeClr val="bg1"/>
                </a:solidFill>
              </a:rPr>
              <a:t>Follow the flowchart, and write down what errors might get introduced in the data at each step</a:t>
            </a:r>
          </a:p>
        </p:txBody>
      </p:sp>
    </p:spTree>
    <p:extLst>
      <p:ext uri="{BB962C8B-B14F-4D97-AF65-F5344CB8AC3E}">
        <p14:creationId xmlns:p14="http://schemas.microsoft.com/office/powerpoint/2010/main" val="1469914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0" y="0"/>
            <a:ext cx="8686800" cy="11430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r>
              <a:rPr lang="en" sz="4400" b="0" i="0" u="none" strike="noStrike" cap="none" dirty="0">
                <a:solidFill>
                  <a:schemeClr val="dk1"/>
                </a:solidFill>
                <a:latin typeface="Calibri"/>
                <a:ea typeface="Calibri"/>
                <a:cs typeface="Calibri"/>
                <a:sym typeface="Calibri"/>
              </a:rPr>
              <a:t>Sources of </a:t>
            </a:r>
            <a:r>
              <a:rPr lang="en" dirty="0"/>
              <a:t>Error</a:t>
            </a:r>
          </a:p>
        </p:txBody>
      </p:sp>
      <p:sp>
        <p:nvSpPr>
          <p:cNvPr id="417" name="Shape 417"/>
          <p:cNvSpPr txBox="1">
            <a:spLocks noGrp="1"/>
          </p:cNvSpPr>
          <p:nvPr>
            <p:ph type="body" idx="1"/>
          </p:nvPr>
        </p:nvSpPr>
        <p:spPr>
          <a:xfrm>
            <a:off x="107637" y="1864453"/>
            <a:ext cx="3649976" cy="2500209"/>
          </a:xfrm>
          <a:prstGeom prst="rect">
            <a:avLst/>
          </a:prstGeom>
          <a:noFill/>
          <a:ln>
            <a:noFill/>
          </a:ln>
        </p:spPr>
        <p:txBody>
          <a:bodyPr lIns="91425" tIns="45700" rIns="91425" bIns="45700" anchor="t" anchorCtr="0">
            <a:noAutofit/>
          </a:bodyPr>
          <a:lstStyle/>
          <a:p>
            <a:pPr marL="457200" lvl="0" indent="-457200">
              <a:spcBef>
                <a:spcPts val="0"/>
              </a:spcBef>
              <a:buFont typeface="+mj-lt"/>
              <a:buAutoNum type="arabicPeriod"/>
            </a:pPr>
            <a:r>
              <a:rPr lang="en-US" sz="1600" dirty="0"/>
              <a:t>Selection bias</a:t>
            </a:r>
          </a:p>
          <a:p>
            <a:pPr marL="457200" lvl="0" indent="-457200">
              <a:spcBef>
                <a:spcPts val="0"/>
              </a:spcBef>
              <a:buFont typeface="+mj-lt"/>
              <a:buAutoNum type="arabicPeriod"/>
            </a:pPr>
            <a:r>
              <a:rPr lang="en-US" sz="1600" dirty="0"/>
              <a:t>Misclassification bias</a:t>
            </a:r>
          </a:p>
          <a:p>
            <a:pPr marL="457200" lvl="0" indent="-457200">
              <a:spcBef>
                <a:spcPts val="0"/>
              </a:spcBef>
              <a:buFont typeface="+mj-lt"/>
              <a:buAutoNum type="arabicPeriod"/>
            </a:pPr>
            <a:r>
              <a:rPr lang="en-US" sz="1600" dirty="0"/>
              <a:t>Missing data (unobserved confounding, low predictive power)</a:t>
            </a:r>
          </a:p>
          <a:p>
            <a:pPr marL="457200" lvl="0" indent="-457200">
              <a:spcBef>
                <a:spcPts val="0"/>
              </a:spcBef>
              <a:buFont typeface="+mj-lt"/>
              <a:buAutoNum type="arabicPeriod"/>
            </a:pPr>
            <a:r>
              <a:rPr lang="en-US" sz="1600" dirty="0"/>
              <a:t>Selection bias, misclassification bias</a:t>
            </a:r>
          </a:p>
          <a:p>
            <a:pPr marL="457200" lvl="0" indent="-457200">
              <a:spcBef>
                <a:spcPts val="0"/>
              </a:spcBef>
              <a:buFont typeface="+mj-lt"/>
              <a:buAutoNum type="arabicPeriod"/>
            </a:pPr>
            <a:r>
              <a:rPr lang="en-US" sz="1600" dirty="0"/>
              <a:t>Selection bias, missing data bias</a:t>
            </a:r>
          </a:p>
          <a:p>
            <a:pPr marL="457200" lvl="0" indent="-457200">
              <a:spcBef>
                <a:spcPts val="0"/>
              </a:spcBef>
              <a:buFont typeface="+mj-lt"/>
              <a:buAutoNum type="arabicPeriod"/>
            </a:pPr>
            <a:r>
              <a:rPr lang="en-US" sz="1600" dirty="0"/>
              <a:t>missing data bias</a:t>
            </a:r>
          </a:p>
        </p:txBody>
      </p:sp>
      <p:pic>
        <p:nvPicPr>
          <p:cNvPr id="418" name="Shape 418"/>
          <p:cNvPicPr preferRelativeResize="0"/>
          <p:nvPr/>
        </p:nvPicPr>
        <p:blipFill rotWithShape="1">
          <a:blip r:embed="rId3">
            <a:alphaModFix/>
          </a:blip>
          <a:srcRect/>
          <a:stretch/>
        </p:blipFill>
        <p:spPr>
          <a:xfrm>
            <a:off x="4137319" y="0"/>
            <a:ext cx="5004300" cy="6721800"/>
          </a:xfrm>
          <a:prstGeom prst="rect">
            <a:avLst/>
          </a:prstGeom>
          <a:noFill/>
          <a:ln>
            <a:noFill/>
          </a:ln>
        </p:spPr>
      </p:pic>
      <p:sp>
        <p:nvSpPr>
          <p:cNvPr id="419" name="Shape 419"/>
          <p:cNvSpPr/>
          <p:nvPr/>
        </p:nvSpPr>
        <p:spPr>
          <a:xfrm>
            <a:off x="4000498" y="228597"/>
            <a:ext cx="5112600" cy="885900"/>
          </a:xfrm>
          <a:prstGeom prst="rect">
            <a:avLst/>
          </a:prstGeom>
          <a:noFill/>
          <a:ln w="38100" cap="flat" cmpd="sng">
            <a:solidFill>
              <a:schemeClr val="accen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420" name="Shape 420"/>
          <p:cNvSpPr/>
          <p:nvPr/>
        </p:nvSpPr>
        <p:spPr>
          <a:xfrm>
            <a:off x="3995730" y="1181125"/>
            <a:ext cx="5112599" cy="1347899"/>
          </a:xfrm>
          <a:prstGeom prst="rect">
            <a:avLst/>
          </a:prstGeom>
          <a:noFill/>
          <a:ln w="38100" cap="flat" cmpd="sng">
            <a:solidFill>
              <a:schemeClr val="accen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421" name="Shape 421"/>
          <p:cNvSpPr/>
          <p:nvPr/>
        </p:nvSpPr>
        <p:spPr>
          <a:xfrm>
            <a:off x="4005251" y="2605158"/>
            <a:ext cx="5112599" cy="509400"/>
          </a:xfrm>
          <a:prstGeom prst="rect">
            <a:avLst/>
          </a:prstGeom>
          <a:noFill/>
          <a:ln w="38100" cap="flat" cmpd="sng">
            <a:solidFill>
              <a:schemeClr val="accen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422" name="Shape 422"/>
          <p:cNvSpPr/>
          <p:nvPr/>
        </p:nvSpPr>
        <p:spPr>
          <a:xfrm>
            <a:off x="4000482" y="3171909"/>
            <a:ext cx="5112600" cy="928500"/>
          </a:xfrm>
          <a:prstGeom prst="rect">
            <a:avLst/>
          </a:prstGeom>
          <a:noFill/>
          <a:ln w="38100" cap="flat" cmpd="sng">
            <a:solidFill>
              <a:schemeClr val="accen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423" name="Shape 423"/>
          <p:cNvSpPr/>
          <p:nvPr/>
        </p:nvSpPr>
        <p:spPr>
          <a:xfrm>
            <a:off x="3995714" y="4153014"/>
            <a:ext cx="5112600" cy="1304700"/>
          </a:xfrm>
          <a:prstGeom prst="rect">
            <a:avLst/>
          </a:prstGeom>
          <a:noFill/>
          <a:ln w="38100" cap="flat" cmpd="sng">
            <a:solidFill>
              <a:schemeClr val="accen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424" name="Shape 424"/>
          <p:cNvSpPr/>
          <p:nvPr/>
        </p:nvSpPr>
        <p:spPr>
          <a:xfrm>
            <a:off x="4005235" y="5586412"/>
            <a:ext cx="5112600" cy="1195499"/>
          </a:xfrm>
          <a:prstGeom prst="rect">
            <a:avLst/>
          </a:prstGeom>
          <a:noFill/>
          <a:ln w="38100" cap="flat" cmpd="sng">
            <a:solidFill>
              <a:schemeClr val="accen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7">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7">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 grpId="0" uiExpand="1" build="p"/>
      <p:bldP spid="419" grpId="0" animBg="1"/>
      <p:bldP spid="420" grpId="0" animBg="1"/>
      <p:bldP spid="421" grpId="0" animBg="1"/>
      <p:bldP spid="422" grpId="0" animBg="1"/>
      <p:bldP spid="423" grpId="0" animBg="1"/>
      <p:bldP spid="4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74" name="Shape 674"/>
          <p:cNvSpPr txBox="1">
            <a:spLocks noGrp="1"/>
          </p:cNvSpPr>
          <p:nvPr>
            <p:ph type="title"/>
          </p:nvPr>
        </p:nvSpPr>
        <p:spPr>
          <a:xfrm>
            <a:off x="0" y="-115"/>
            <a:ext cx="8520600" cy="978310"/>
          </a:xfrm>
          <a:prstGeom prst="rect">
            <a:avLst/>
          </a:prstGeom>
        </p:spPr>
        <p:txBody>
          <a:bodyPr lIns="91425" tIns="91425" rIns="91425" bIns="91425" anchor="t" anchorCtr="0">
            <a:noAutofit/>
          </a:bodyPr>
          <a:lstStyle/>
          <a:p>
            <a:pPr lvl="0" algn="l" rtl="0">
              <a:spcBef>
                <a:spcPts val="0"/>
              </a:spcBef>
              <a:buNone/>
            </a:pPr>
            <a:r>
              <a:rPr lang="en-US" dirty="0">
                <a:latin typeface="Calibri" panose="020F0502020204030204" pitchFamily="34" charset="0"/>
                <a:cs typeface="Calibri" panose="020F0502020204030204" pitchFamily="34" charset="0"/>
              </a:rPr>
              <a:t>Errors lead to biases</a:t>
            </a:r>
          </a:p>
        </p:txBody>
      </p:sp>
      <p:sp>
        <p:nvSpPr>
          <p:cNvPr id="675" name="Shape 675"/>
          <p:cNvSpPr/>
          <p:nvPr/>
        </p:nvSpPr>
        <p:spPr>
          <a:xfrm>
            <a:off x="7409378" y="4843329"/>
            <a:ext cx="536100" cy="480000"/>
          </a:xfrm>
          <a:prstGeom prst="ellipse">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graphicFrame>
        <p:nvGraphicFramePr>
          <p:cNvPr id="662" name="Shape 662"/>
          <p:cNvGraphicFramePr/>
          <p:nvPr>
            <p:extLst>
              <p:ext uri="{D42A27DB-BD31-4B8C-83A1-F6EECF244321}">
                <p14:modId xmlns:p14="http://schemas.microsoft.com/office/powerpoint/2010/main" val="3126337868"/>
              </p:ext>
            </p:extLst>
          </p:nvPr>
        </p:nvGraphicFramePr>
        <p:xfrm>
          <a:off x="4937588" y="4066126"/>
          <a:ext cx="3306675" cy="2072775"/>
        </p:xfrm>
        <a:graphic>
          <a:graphicData uri="http://schemas.openxmlformats.org/drawingml/2006/table">
            <a:tbl>
              <a:tblPr>
                <a:noFill/>
              </a:tblPr>
              <a:tblGrid>
                <a:gridCol w="1102225">
                  <a:extLst>
                    <a:ext uri="{9D8B030D-6E8A-4147-A177-3AD203B41FA5}">
                      <a16:colId xmlns:a16="http://schemas.microsoft.com/office/drawing/2014/main" val="20000"/>
                    </a:ext>
                  </a:extLst>
                </a:gridCol>
                <a:gridCol w="1102225">
                  <a:extLst>
                    <a:ext uri="{9D8B030D-6E8A-4147-A177-3AD203B41FA5}">
                      <a16:colId xmlns:a16="http://schemas.microsoft.com/office/drawing/2014/main" val="20001"/>
                    </a:ext>
                  </a:extLst>
                </a:gridCol>
                <a:gridCol w="1102225">
                  <a:extLst>
                    <a:ext uri="{9D8B030D-6E8A-4147-A177-3AD203B41FA5}">
                      <a16:colId xmlns:a16="http://schemas.microsoft.com/office/drawing/2014/main" val="20002"/>
                    </a:ext>
                  </a:extLst>
                </a:gridCol>
              </a:tblGrid>
              <a:tr h="690925">
                <a:tc>
                  <a:txBody>
                    <a:bodyPr/>
                    <a:lstStyle/>
                    <a:p>
                      <a:pPr lvl="0" algn="ctr" rtl="0">
                        <a:spcBef>
                          <a:spcPts val="0"/>
                        </a:spcBef>
                        <a:buNone/>
                      </a:pPr>
                      <a:endParaRPr dirty="0"/>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disease (outcome)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r>
                        <a:rPr lang="en-US"/>
                        <a:t>no disease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90925">
                <a:tc>
                  <a:txBody>
                    <a:bodyPr/>
                    <a:lstStyle/>
                    <a:p>
                      <a:pPr lvl="0" algn="ctr" rtl="0">
                        <a:spcBef>
                          <a:spcPts val="0"/>
                        </a:spcBef>
                        <a:buNone/>
                      </a:pPr>
                      <a:r>
                        <a:rPr lang="en-US"/>
                        <a:t>exposed (treatment)</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endParaRPr dirty="0"/>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90925">
                <a:tc>
                  <a:txBody>
                    <a:bodyPr/>
                    <a:lstStyle/>
                    <a:p>
                      <a:pPr lvl="0" algn="ctr" rtl="0">
                        <a:spcBef>
                          <a:spcPts val="0"/>
                        </a:spcBef>
                        <a:buNone/>
                      </a:pPr>
                      <a:r>
                        <a:rPr lang="en-US"/>
                        <a:t>not exposed</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spcBef>
                          <a:spcPts val="0"/>
                        </a:spcBef>
                        <a:buNone/>
                      </a:pPr>
                      <a:endParaRPr dirty="0"/>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63" name="Shape 663"/>
          <p:cNvSpPr/>
          <p:nvPr/>
        </p:nvSpPr>
        <p:spPr>
          <a:xfrm>
            <a:off x="6453834" y="4948924"/>
            <a:ext cx="303000" cy="2688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671" name="Shape 671"/>
          <p:cNvSpPr/>
          <p:nvPr/>
        </p:nvSpPr>
        <p:spPr>
          <a:xfrm>
            <a:off x="6454959" y="5695174"/>
            <a:ext cx="303000" cy="2688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673" name="Shape 673"/>
          <p:cNvSpPr/>
          <p:nvPr/>
        </p:nvSpPr>
        <p:spPr>
          <a:xfrm>
            <a:off x="7571536" y="5756050"/>
            <a:ext cx="211800" cy="185400"/>
          </a:xfrm>
          <a:prstGeom prst="ellipse">
            <a:avLst/>
          </a:prstGeom>
          <a:solidFill>
            <a:srgbClr val="4A86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3" name="Rectangle 22"/>
          <p:cNvSpPr/>
          <p:nvPr/>
        </p:nvSpPr>
        <p:spPr>
          <a:xfrm rot="16200000">
            <a:off x="4784789" y="4895328"/>
            <a:ext cx="1418811" cy="1104662"/>
          </a:xfrm>
          <a:prstGeom prst="rect">
            <a:avLst/>
          </a:prstGeom>
          <a:solidFill>
            <a:srgbClr val="FFFF00">
              <a:alpha val="50196"/>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6044217" y="4070164"/>
            <a:ext cx="2193951" cy="672131"/>
          </a:xfrm>
          <a:prstGeom prst="rect">
            <a:avLst/>
          </a:prstGeom>
          <a:solidFill>
            <a:srgbClr val="FFFF00">
              <a:alpha val="50196"/>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 name="Shape 465">
            <a:extLst>
              <a:ext uri="{FF2B5EF4-FFF2-40B4-BE49-F238E27FC236}">
                <a16:creationId xmlns:a16="http://schemas.microsoft.com/office/drawing/2014/main" id="{58DF43C5-44BD-7E47-82B8-070571BBD65A}"/>
              </a:ext>
            </a:extLst>
          </p:cNvPr>
          <p:cNvPicPr preferRelativeResize="0">
            <a:picLocks noChangeAspect="1"/>
          </p:cNvPicPr>
          <p:nvPr/>
        </p:nvPicPr>
        <p:blipFill rotWithShape="1">
          <a:blip r:embed="rId3">
            <a:alphaModFix/>
          </a:blip>
          <a:srcRect/>
          <a:stretch/>
        </p:blipFill>
        <p:spPr>
          <a:xfrm>
            <a:off x="86202" y="4054589"/>
            <a:ext cx="4169960" cy="2326269"/>
          </a:xfrm>
          <a:prstGeom prst="rect">
            <a:avLst/>
          </a:prstGeom>
          <a:ln>
            <a:noFill/>
          </a:ln>
          <a:effectLst>
            <a:outerShdw blurRad="292100" dist="139700" dir="2700000" algn="tl" rotWithShape="0">
              <a:srgbClr val="333333">
                <a:alpha val="65000"/>
              </a:srgbClr>
            </a:outerShdw>
          </a:effectLst>
        </p:spPr>
      </p:pic>
      <p:pic>
        <p:nvPicPr>
          <p:cNvPr id="12" name="Shape 473">
            <a:extLst>
              <a:ext uri="{FF2B5EF4-FFF2-40B4-BE49-F238E27FC236}">
                <a16:creationId xmlns:a16="http://schemas.microsoft.com/office/drawing/2014/main" id="{ACC19956-0012-6A4D-83AE-423B96D9CFA8}"/>
              </a:ext>
            </a:extLst>
          </p:cNvPr>
          <p:cNvPicPr preferRelativeResize="0">
            <a:picLocks noChangeAspect="1"/>
          </p:cNvPicPr>
          <p:nvPr/>
        </p:nvPicPr>
        <p:blipFill rotWithShape="1">
          <a:blip r:embed="rId4">
            <a:alphaModFix/>
          </a:blip>
          <a:srcRect/>
          <a:stretch/>
        </p:blipFill>
        <p:spPr>
          <a:xfrm>
            <a:off x="4446321" y="916550"/>
            <a:ext cx="4015026" cy="2897296"/>
          </a:xfrm>
          <a:prstGeom prst="rect">
            <a:avLst/>
          </a:prstGeom>
          <a:noFill/>
          <a:ln>
            <a:noFill/>
          </a:ln>
          <a:effectLst>
            <a:outerShdw blurRad="292100" dist="139700" dir="2700000" algn="tl" rotWithShape="0">
              <a:srgbClr val="333333">
                <a:alpha val="64705"/>
              </a:srgbClr>
            </a:outerShdw>
          </a:effectLst>
        </p:spPr>
      </p:pic>
    </p:spTree>
    <p:extLst>
      <p:ext uri="{BB962C8B-B14F-4D97-AF65-F5344CB8AC3E}">
        <p14:creationId xmlns:p14="http://schemas.microsoft.com/office/powerpoint/2010/main" val="97530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Shape 480"/>
          <p:cNvSpPr txBox="1">
            <a:spLocks noGrp="1"/>
          </p:cNvSpPr>
          <p:nvPr>
            <p:ph type="title"/>
          </p:nvPr>
        </p:nvSpPr>
        <p:spPr>
          <a:xfrm>
            <a:off x="0" y="0"/>
            <a:ext cx="8686800" cy="11430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r>
              <a:rPr lang="en" sz="3959" b="0" i="0" u="none" strike="noStrike" cap="none" dirty="0">
                <a:solidFill>
                  <a:schemeClr val="dk1"/>
                </a:solidFill>
                <a:latin typeface="Calibri"/>
                <a:ea typeface="Calibri"/>
                <a:cs typeface="Calibri"/>
                <a:sym typeface="Calibri"/>
              </a:rPr>
              <a:t>Dealing with misclassification</a:t>
            </a:r>
            <a:r>
              <a:rPr lang="en-US" sz="3959" b="0" i="0" u="none" strike="noStrike" cap="none" dirty="0">
                <a:solidFill>
                  <a:schemeClr val="dk1"/>
                </a:solidFill>
                <a:latin typeface="Calibri"/>
                <a:ea typeface="Calibri"/>
                <a:cs typeface="Calibri"/>
                <a:sym typeface="Calibri"/>
              </a:rPr>
              <a:t> biases</a:t>
            </a:r>
            <a:endParaRPr lang="en" sz="3959" b="0" i="0" u="none" strike="noStrike" cap="none" dirty="0">
              <a:solidFill>
                <a:schemeClr val="dk1"/>
              </a:solidFill>
              <a:latin typeface="Calibri"/>
              <a:ea typeface="Calibri"/>
              <a:cs typeface="Calibri"/>
              <a:sym typeface="Calibri"/>
            </a:endParaRPr>
          </a:p>
        </p:txBody>
      </p:sp>
      <p:sp>
        <p:nvSpPr>
          <p:cNvPr id="481" name="Shape 481"/>
          <p:cNvSpPr txBox="1">
            <a:spLocks noGrp="1"/>
          </p:cNvSpPr>
          <p:nvPr>
            <p:ph type="body" idx="1"/>
          </p:nvPr>
        </p:nvSpPr>
        <p:spPr>
          <a:xfrm>
            <a:off x="457200" y="1300151"/>
            <a:ext cx="8229600" cy="5015970"/>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spcAft>
                <a:spcPts val="0"/>
              </a:spcAft>
              <a:buClr>
                <a:schemeClr val="dk1"/>
              </a:buClr>
              <a:buSzPct val="98666"/>
              <a:buFont typeface="Arial"/>
              <a:buChar char="•"/>
            </a:pPr>
            <a:r>
              <a:rPr lang="en" sz="2960" b="0" i="0" u="none" strike="noStrike" cap="none" dirty="0">
                <a:solidFill>
                  <a:schemeClr val="dk1"/>
                </a:solidFill>
                <a:latin typeface="Calibri"/>
                <a:ea typeface="Calibri"/>
                <a:cs typeface="Calibri"/>
                <a:sym typeface="Calibri"/>
              </a:rPr>
              <a:t>Require the occurrence of disease-specific procedure codes or minimum length of stay requirements</a:t>
            </a:r>
          </a:p>
          <a:p>
            <a:pPr marL="342900" marR="0" lvl="0" indent="-342900" algn="l" rtl="0">
              <a:lnSpc>
                <a:spcPct val="80000"/>
              </a:lnSpc>
              <a:spcBef>
                <a:spcPts val="592"/>
              </a:spcBef>
              <a:spcAft>
                <a:spcPts val="0"/>
              </a:spcAft>
              <a:buClr>
                <a:schemeClr val="dk1"/>
              </a:buClr>
              <a:buSzPct val="98666"/>
              <a:buFont typeface="Arial"/>
              <a:buNone/>
            </a:pPr>
            <a:endParaRPr sz="2960" b="0" i="0" u="none" strike="noStrike" cap="none" dirty="0">
              <a:solidFill>
                <a:schemeClr val="dk1"/>
              </a:solidFill>
              <a:latin typeface="Calibri"/>
              <a:ea typeface="Calibri"/>
              <a:cs typeface="Calibri"/>
              <a:sym typeface="Calibri"/>
            </a:endParaRPr>
          </a:p>
          <a:p>
            <a:pPr marL="342900" marR="0" lvl="0" indent="-342900" algn="l" rtl="0">
              <a:lnSpc>
                <a:spcPct val="80000"/>
              </a:lnSpc>
              <a:spcBef>
                <a:spcPts val="592"/>
              </a:spcBef>
              <a:spcAft>
                <a:spcPts val="0"/>
              </a:spcAft>
              <a:buClr>
                <a:schemeClr val="dk1"/>
              </a:buClr>
              <a:buSzPct val="98666"/>
              <a:buFont typeface="Arial"/>
              <a:buChar char="•"/>
            </a:pPr>
            <a:r>
              <a:rPr lang="en" sz="2960" b="0" i="0" u="none" strike="noStrike" cap="none" dirty="0">
                <a:solidFill>
                  <a:schemeClr val="dk1"/>
                </a:solidFill>
                <a:latin typeface="Calibri"/>
                <a:ea typeface="Calibri"/>
                <a:cs typeface="Calibri"/>
                <a:sym typeface="Calibri"/>
              </a:rPr>
              <a:t>Chart review: validate with patient’s primary medical record</a:t>
            </a:r>
          </a:p>
          <a:p>
            <a:pPr marL="342900" marR="0" lvl="0" indent="-342900" algn="l" rtl="0">
              <a:lnSpc>
                <a:spcPct val="80000"/>
              </a:lnSpc>
              <a:spcBef>
                <a:spcPts val="592"/>
              </a:spcBef>
              <a:spcAft>
                <a:spcPts val="0"/>
              </a:spcAft>
              <a:buClr>
                <a:schemeClr val="dk1"/>
              </a:buClr>
              <a:buSzPct val="98666"/>
              <a:buFont typeface="Arial"/>
              <a:buNone/>
            </a:pPr>
            <a:endParaRPr sz="2960" b="0" i="0" u="none" strike="noStrike" cap="none" dirty="0">
              <a:solidFill>
                <a:schemeClr val="dk1"/>
              </a:solidFill>
              <a:latin typeface="Calibri"/>
              <a:ea typeface="Calibri"/>
              <a:cs typeface="Calibri"/>
              <a:sym typeface="Calibri"/>
            </a:endParaRPr>
          </a:p>
          <a:p>
            <a:pPr marL="342900" marR="0" lvl="0" indent="-342900" algn="l" rtl="0">
              <a:lnSpc>
                <a:spcPct val="80000"/>
              </a:lnSpc>
              <a:spcBef>
                <a:spcPts val="592"/>
              </a:spcBef>
              <a:spcAft>
                <a:spcPts val="0"/>
              </a:spcAft>
              <a:buClr>
                <a:schemeClr val="dk1"/>
              </a:buClr>
              <a:buSzPct val="98666"/>
              <a:buFont typeface="Arial"/>
              <a:buChar char="•"/>
            </a:pPr>
            <a:r>
              <a:rPr lang="en" sz="2960" b="0" i="0" u="none" strike="noStrike" cap="none" dirty="0">
                <a:solidFill>
                  <a:schemeClr val="dk1"/>
                </a:solidFill>
                <a:latin typeface="Calibri"/>
                <a:ea typeface="Calibri"/>
                <a:cs typeface="Calibri"/>
                <a:sym typeface="Calibri"/>
              </a:rPr>
              <a:t>Assess the effect of misclassification</a:t>
            </a:r>
          </a:p>
          <a:p>
            <a:pPr marL="742950" marR="0" lvl="1" indent="-285750" algn="l" rtl="0">
              <a:lnSpc>
                <a:spcPct val="80000"/>
              </a:lnSpc>
              <a:spcBef>
                <a:spcPts val="518"/>
              </a:spcBef>
              <a:buClr>
                <a:schemeClr val="dk1"/>
              </a:buClr>
              <a:buSzPct val="99615"/>
              <a:buFont typeface="Arial"/>
              <a:buChar char="•"/>
            </a:pPr>
            <a:r>
              <a:rPr lang="en" sz="2590" b="0" i="0" u="none" strike="noStrike" cap="none" dirty="0">
                <a:solidFill>
                  <a:schemeClr val="dk1"/>
                </a:solidFill>
                <a:latin typeface="Calibri"/>
                <a:ea typeface="Calibri"/>
                <a:cs typeface="Calibri"/>
                <a:sym typeface="Calibri"/>
              </a:rPr>
              <a:t>Simulation Extrapolation (SIMEX): add random misclassification to the observed exposure or outcome measurements, assess effect on primary study findings</a:t>
            </a:r>
          </a:p>
        </p:txBody>
      </p:sp>
      <p:sp>
        <p:nvSpPr>
          <p:cNvPr id="2" name="TextBox 1">
            <a:extLst>
              <a:ext uri="{FF2B5EF4-FFF2-40B4-BE49-F238E27FC236}">
                <a16:creationId xmlns:a16="http://schemas.microsoft.com/office/drawing/2014/main" id="{F1BA9BE8-2CEC-484B-925F-DC14B53D8A47}"/>
              </a:ext>
            </a:extLst>
          </p:cNvPr>
          <p:cNvSpPr txBox="1"/>
          <p:nvPr/>
        </p:nvSpPr>
        <p:spPr>
          <a:xfrm>
            <a:off x="1578059" y="6008344"/>
            <a:ext cx="5589992" cy="307777"/>
          </a:xfrm>
          <a:prstGeom prst="rect">
            <a:avLst/>
          </a:prstGeom>
          <a:solidFill>
            <a:srgbClr val="FFFF00"/>
          </a:solidFill>
        </p:spPr>
        <p:txBody>
          <a:bodyPr wrap="none" rtlCol="0">
            <a:spAutoFit/>
          </a:bodyPr>
          <a:lstStyle/>
          <a:p>
            <a:r>
              <a:rPr lang="en-US" dirty="0"/>
              <a:t>Electronic </a:t>
            </a:r>
            <a:r>
              <a:rPr lang="en-US"/>
              <a:t>phenotyping is </a:t>
            </a:r>
            <a:r>
              <a:rPr lang="en-US" dirty="0"/>
              <a:t>all about avoiding misclassification biases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720089" y="2362200"/>
            <a:ext cx="7772400" cy="1362075"/>
          </a:xfrm>
          <a:prstGeom prst="rect">
            <a:avLst/>
          </a:prstGeom>
          <a:solidFill>
            <a:srgbClr val="FFFF99"/>
          </a:solid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dirty="0"/>
              <a:t>Keep healthy skepticism</a:t>
            </a:r>
            <a:endParaRPr lang="en" dirty="0"/>
          </a:p>
        </p:txBody>
      </p:sp>
      <p:sp>
        <p:nvSpPr>
          <p:cNvPr id="519" name="Shape 519"/>
          <p:cNvSpPr txBox="1">
            <a:spLocks noGrp="1"/>
          </p:cNvSpPr>
          <p:nvPr>
            <p:ph type="body" idx="1"/>
          </p:nvPr>
        </p:nvSpPr>
        <p:spPr>
          <a:xfrm>
            <a:off x="720087" y="3781187"/>
            <a:ext cx="7772400" cy="1500300"/>
          </a:xfrm>
          <a:prstGeom prst="rect">
            <a:avLst/>
          </a:prstGeom>
          <a:noFill/>
          <a:ln>
            <a:noFill/>
          </a:ln>
        </p:spPr>
        <p:txBody>
          <a:bodyPr lIns="91425" tIns="45700" rIns="91425" bIns="45700" anchor="t" anchorCtr="0">
            <a:noAutofit/>
          </a:bodyPr>
          <a:lstStyle/>
          <a:p>
            <a:pPr marL="0" marR="0" lvl="0" indent="0" algn="ctr" rtl="0">
              <a:spcBef>
                <a:spcPts val="0"/>
              </a:spcBef>
              <a:buClr>
                <a:srgbClr val="888888"/>
              </a:buClr>
              <a:buSzPct val="25000"/>
              <a:buFont typeface="Arial"/>
              <a:buNone/>
            </a:pPr>
            <a:r>
              <a:rPr lang="en" sz="2000" b="0" i="0" u="none" strike="noStrike" cap="none" dirty="0">
                <a:solidFill>
                  <a:srgbClr val="888888"/>
                </a:solidFill>
                <a:latin typeface="Calibri"/>
                <a:ea typeface="Calibri"/>
                <a:cs typeface="Calibri"/>
                <a:sym typeface="Calibri"/>
              </a:rPr>
              <a:t>(</a:t>
            </a:r>
            <a:r>
              <a:rPr lang="en-US" dirty="0"/>
              <a:t>about</a:t>
            </a:r>
            <a:r>
              <a:rPr lang="en" sz="2000" b="0" i="0" u="none" strike="noStrike" cap="none" dirty="0">
                <a:solidFill>
                  <a:srgbClr val="888888"/>
                </a:solidFill>
                <a:latin typeface="Calibri"/>
                <a:ea typeface="Calibri"/>
                <a:cs typeface="Calibri"/>
                <a:sym typeface="Calibri"/>
              </a:rPr>
              <a:t> observational healthcare data sources)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txBox="1">
            <a:spLocks noGrp="1"/>
          </p:cNvSpPr>
          <p:nvPr>
            <p:ph type="title"/>
          </p:nvPr>
        </p:nvSpPr>
        <p:spPr>
          <a:xfrm>
            <a:off x="0" y="0"/>
            <a:ext cx="8686800" cy="11430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r>
              <a:rPr lang="en-US" dirty="0"/>
              <a:t>Rare events: are there enough data?</a:t>
            </a:r>
            <a:endParaRPr lang="en" sz="4400" b="0" i="0" u="none" strike="noStrike" cap="none" dirty="0">
              <a:solidFill>
                <a:schemeClr val="dk1"/>
              </a:solidFill>
              <a:latin typeface="Calibri"/>
              <a:ea typeface="Calibri"/>
              <a:cs typeface="Calibri"/>
              <a:sym typeface="Calibri"/>
            </a:endParaRPr>
          </a:p>
        </p:txBody>
      </p:sp>
      <p:sp>
        <p:nvSpPr>
          <p:cNvPr id="536" name="Shape 536"/>
          <p:cNvSpPr/>
          <p:nvPr/>
        </p:nvSpPr>
        <p:spPr>
          <a:xfrm>
            <a:off x="1646283" y="6268887"/>
            <a:ext cx="585903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a:solidFill>
                  <a:schemeClr val="dk1"/>
                </a:solidFill>
                <a:latin typeface="Calibri"/>
                <a:ea typeface="Calibri"/>
                <a:cs typeface="Calibri"/>
                <a:sym typeface="Calibri"/>
              </a:rPr>
              <a:t>Coloma et al, Pharmacoepidemiology and drug safety (2012)</a:t>
            </a:r>
          </a:p>
        </p:txBody>
      </p:sp>
      <p:pic>
        <p:nvPicPr>
          <p:cNvPr id="537" name="Shape 537"/>
          <p:cNvPicPr preferRelativeResize="0"/>
          <p:nvPr/>
        </p:nvPicPr>
        <p:blipFill rotWithShape="1">
          <a:blip r:embed="rId3">
            <a:alphaModFix/>
          </a:blip>
          <a:srcRect/>
          <a:stretch/>
        </p:blipFill>
        <p:spPr>
          <a:xfrm>
            <a:off x="3197" y="1093979"/>
            <a:ext cx="9141896" cy="463157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8686800" cy="11430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r>
              <a:rPr lang="en-US" dirty="0"/>
              <a:t>Are</a:t>
            </a:r>
            <a:r>
              <a:rPr lang="en-US" sz="4400" b="0" i="0" u="none" strike="noStrike" cap="none" dirty="0">
                <a:solidFill>
                  <a:schemeClr val="dk1"/>
                </a:solidFill>
                <a:latin typeface="Calibri"/>
                <a:ea typeface="Calibri"/>
                <a:cs typeface="Calibri"/>
                <a:sym typeface="Calibri"/>
              </a:rPr>
              <a:t> these data usable?</a:t>
            </a:r>
            <a:endParaRPr lang="en" sz="4400" b="0" i="0" u="none" strike="noStrike" cap="none" dirty="0">
              <a:solidFill>
                <a:schemeClr val="dk1"/>
              </a:solidFill>
              <a:latin typeface="Calibri"/>
              <a:ea typeface="Calibri"/>
              <a:cs typeface="Calibri"/>
              <a:sym typeface="Calibri"/>
            </a:endParaRPr>
          </a:p>
        </p:txBody>
      </p:sp>
      <p:sp>
        <p:nvSpPr>
          <p:cNvPr id="388" name="Shape 388"/>
          <p:cNvSpPr txBox="1">
            <a:spLocks noGrp="1"/>
          </p:cNvSpPr>
          <p:nvPr>
            <p:ph type="body" idx="1"/>
          </p:nvPr>
        </p:nvSpPr>
        <p:spPr>
          <a:xfrm>
            <a:off x="352331" y="4497239"/>
            <a:ext cx="8229600" cy="2003953"/>
          </a:xfrm>
          <a:prstGeom prst="rect">
            <a:avLst/>
          </a:prstGeom>
          <a:noFill/>
          <a:ln>
            <a:noFill/>
          </a:ln>
        </p:spPr>
        <p:txBody>
          <a:bodyPr lIns="91425" tIns="45700" rIns="91425" bIns="45700" anchor="t" anchorCtr="0">
            <a:normAutofit fontScale="92500" lnSpcReduction="10000"/>
          </a:bodyPr>
          <a:lstStyle/>
          <a:p>
            <a:pPr marL="514350" marR="0" lvl="0" indent="-514350" algn="l" rtl="0">
              <a:lnSpc>
                <a:spcPct val="90000"/>
              </a:lnSpc>
              <a:spcBef>
                <a:spcPts val="0"/>
              </a:spcBef>
              <a:spcAft>
                <a:spcPts val="0"/>
              </a:spcAft>
              <a:buClr>
                <a:schemeClr val="dk1"/>
              </a:buClr>
              <a:buSzPct val="100000"/>
              <a:buFont typeface="+mj-lt"/>
              <a:buAutoNum type="arabicPeriod"/>
            </a:pPr>
            <a:endParaRPr lang="en-US" dirty="0"/>
          </a:p>
          <a:p>
            <a:pPr marL="514350" marR="0" lvl="0" indent="-514350" algn="l" rtl="0">
              <a:lnSpc>
                <a:spcPct val="90000"/>
              </a:lnSpc>
              <a:spcBef>
                <a:spcPts val="0"/>
              </a:spcBef>
              <a:spcAft>
                <a:spcPts val="0"/>
              </a:spcAft>
              <a:buClr>
                <a:schemeClr val="dk1"/>
              </a:buClr>
              <a:buSzPct val="100000"/>
              <a:buFont typeface="+mj-lt"/>
              <a:buAutoNum type="arabicPeriod"/>
            </a:pPr>
            <a:r>
              <a:rPr lang="en-US" dirty="0"/>
              <a:t>outcomes and exposures recorded</a:t>
            </a:r>
          </a:p>
          <a:p>
            <a:pPr marL="514350" marR="0" lvl="0" indent="-514350" algn="l" rtl="0">
              <a:lnSpc>
                <a:spcPct val="90000"/>
              </a:lnSpc>
              <a:spcBef>
                <a:spcPts val="0"/>
              </a:spcBef>
              <a:spcAft>
                <a:spcPts val="0"/>
              </a:spcAft>
              <a:buClr>
                <a:schemeClr val="dk1"/>
              </a:buClr>
              <a:buSzPct val="100000"/>
              <a:buFont typeface="+mj-lt"/>
              <a:buAutoNum type="arabicPeriod"/>
            </a:pPr>
            <a:r>
              <a:rPr lang="en-US" dirty="0"/>
              <a:t>variables and predictors recorded</a:t>
            </a:r>
          </a:p>
          <a:p>
            <a:pPr marL="514350" marR="0" lvl="0" indent="-514350" algn="l" rtl="0">
              <a:lnSpc>
                <a:spcPct val="90000"/>
              </a:lnSpc>
              <a:spcBef>
                <a:spcPts val="0"/>
              </a:spcBef>
              <a:spcAft>
                <a:spcPts val="0"/>
              </a:spcAft>
              <a:buClr>
                <a:schemeClr val="dk1"/>
              </a:buClr>
              <a:buSzPct val="100000"/>
              <a:buFont typeface="+mj-lt"/>
              <a:buAutoNum type="arabicPeriod"/>
            </a:pPr>
            <a:r>
              <a:rPr lang="en-US" dirty="0"/>
              <a:t>enough data for rare events</a:t>
            </a:r>
          </a:p>
          <a:p>
            <a:pPr marL="514350" marR="0" lvl="0" indent="-514350" algn="l" rtl="0">
              <a:lnSpc>
                <a:spcPct val="90000"/>
              </a:lnSpc>
              <a:spcBef>
                <a:spcPts val="0"/>
              </a:spcBef>
              <a:spcAft>
                <a:spcPts val="0"/>
              </a:spcAft>
              <a:buClr>
                <a:schemeClr val="dk1"/>
              </a:buClr>
              <a:buSzPct val="100000"/>
              <a:buFont typeface="+mj-lt"/>
              <a:buAutoNum type="arabicPeriod"/>
            </a:pPr>
            <a:r>
              <a:rPr lang="en-US" dirty="0"/>
              <a:t>proxies for 1-2</a:t>
            </a:r>
            <a:endParaRPr lang="en" dirty="0"/>
          </a:p>
        </p:txBody>
      </p:sp>
      <p:sp>
        <p:nvSpPr>
          <p:cNvPr id="4" name="Shape 387"/>
          <p:cNvSpPr txBox="1">
            <a:spLocks/>
          </p:cNvSpPr>
          <p:nvPr/>
        </p:nvSpPr>
        <p:spPr>
          <a:xfrm>
            <a:off x="0" y="3894641"/>
            <a:ext cx="8686800" cy="842928"/>
          </a:xfrm>
          <a:prstGeom prst="rect">
            <a:avLst/>
          </a:prstGeom>
          <a:noFill/>
          <a:ln>
            <a:noFill/>
          </a:ln>
        </p:spPr>
        <p:txBody>
          <a:bodyPr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SzPct val="25000"/>
            </a:pPr>
            <a:r>
              <a:rPr lang="en-US" dirty="0"/>
              <a:t>Are they useful for</a:t>
            </a:r>
            <a:r>
              <a:rPr lang="en-US" i="1" dirty="0"/>
              <a:t> my question</a:t>
            </a:r>
            <a:r>
              <a:rPr lang="en-US" dirty="0"/>
              <a:t>?</a:t>
            </a:r>
            <a:endParaRPr lang="en" dirty="0"/>
          </a:p>
        </p:txBody>
      </p:sp>
      <p:sp>
        <p:nvSpPr>
          <p:cNvPr id="5" name="Shape 388"/>
          <p:cNvSpPr txBox="1">
            <a:spLocks/>
          </p:cNvSpPr>
          <p:nvPr/>
        </p:nvSpPr>
        <p:spPr>
          <a:xfrm>
            <a:off x="352331" y="873817"/>
            <a:ext cx="8229600" cy="2784560"/>
          </a:xfrm>
          <a:prstGeom prst="rect">
            <a:avLst/>
          </a:prstGeom>
          <a:noFill/>
          <a:ln>
            <a:noFill/>
          </a:ln>
        </p:spPr>
        <p:txBody>
          <a:bodyPr lIns="91425" tIns="45700" rIns="91425" bIns="45700" anchor="t" anchorCtr="0">
            <a:noAutofit/>
          </a:bodyPr>
          <a:lstStyle>
            <a:defPPr marR="0" lvl="0" algn="l" rtl="0">
              <a:lnSpc>
                <a:spcPct val="100000"/>
              </a:lnSpc>
              <a:spcBef>
                <a:spcPts val="0"/>
              </a:spcBef>
              <a:spcAft>
                <a:spcPts val="0"/>
              </a:spcAft>
            </a:defPPr>
            <a:lvl1pPr marL="342900" marR="0" lvl="0" indent="-336550" algn="l" rtl="0">
              <a:lnSpc>
                <a:spcPct val="100000"/>
              </a:lnSpc>
              <a:spcBef>
                <a:spcPts val="640"/>
              </a:spcBef>
              <a:spcAft>
                <a:spcPts val="0"/>
              </a:spcAft>
              <a:buClr>
                <a:schemeClr val="dk1"/>
              </a:buClr>
              <a:buSzPct val="100000"/>
              <a:buFont typeface="Arial"/>
              <a:buChar char="•"/>
              <a:tabLst/>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514350" indent="-514350">
              <a:lnSpc>
                <a:spcPct val="90000"/>
              </a:lnSpc>
              <a:spcBef>
                <a:spcPts val="0"/>
              </a:spcBef>
              <a:buFont typeface="+mj-lt"/>
              <a:buAutoNum type="arabicPeriod"/>
            </a:pPr>
            <a:endParaRPr lang="en-US" sz="2800" dirty="0"/>
          </a:p>
          <a:p>
            <a:pPr marL="514350" indent="-514350">
              <a:lnSpc>
                <a:spcPct val="90000"/>
              </a:lnSpc>
              <a:spcBef>
                <a:spcPts val="0"/>
              </a:spcBef>
              <a:buFont typeface="+mj-lt"/>
              <a:buAutoNum type="arabicPeriod"/>
            </a:pPr>
            <a:r>
              <a:rPr lang="en-US" sz="2800" dirty="0"/>
              <a:t>documented data model (how are they organized)</a:t>
            </a:r>
          </a:p>
          <a:p>
            <a:pPr marL="514350" indent="-514350">
              <a:lnSpc>
                <a:spcPct val="90000"/>
              </a:lnSpc>
              <a:spcBef>
                <a:spcPts val="0"/>
              </a:spcBef>
              <a:buFont typeface="+mj-lt"/>
              <a:buAutoNum type="arabicPeriod"/>
            </a:pPr>
            <a:r>
              <a:rPr lang="en-US" sz="2800" dirty="0"/>
              <a:t>known provenance (where do the data come from)</a:t>
            </a:r>
          </a:p>
          <a:p>
            <a:pPr marL="514350" indent="-514350">
              <a:lnSpc>
                <a:spcPct val="90000"/>
              </a:lnSpc>
              <a:spcBef>
                <a:spcPts val="0"/>
              </a:spcBef>
              <a:buFont typeface="+mj-lt"/>
              <a:buAutoNum type="arabicPeriod"/>
            </a:pPr>
            <a:r>
              <a:rPr lang="en-US" sz="2800" dirty="0"/>
              <a:t>usability (how can they be accessed)</a:t>
            </a:r>
          </a:p>
          <a:p>
            <a:pPr marL="514350" indent="-514350">
              <a:lnSpc>
                <a:spcPct val="90000"/>
              </a:lnSpc>
              <a:spcBef>
                <a:spcPts val="0"/>
              </a:spcBef>
              <a:buFont typeface="+mj-lt"/>
              <a:buAutoNum type="arabicPeriod"/>
            </a:pPr>
            <a:r>
              <a:rPr lang="en-US" sz="2800" dirty="0"/>
              <a:t>quality </a:t>
            </a:r>
            <a:r>
              <a:rPr lang="en-US" sz="2800"/>
              <a:t>(where are </a:t>
            </a:r>
            <a:r>
              <a:rPr lang="en-US" sz="2800" dirty="0"/>
              <a:t>there errors)</a:t>
            </a:r>
          </a:p>
          <a:p>
            <a:pPr marL="514350" indent="-514350">
              <a:lnSpc>
                <a:spcPct val="90000"/>
              </a:lnSpc>
              <a:spcBef>
                <a:spcPts val="0"/>
              </a:spcBef>
              <a:buFont typeface="+mj-lt"/>
              <a:buAutoNum type="arabicPeriod"/>
            </a:pPr>
            <a:endParaRPr lang="en-US" sz="2800" dirty="0"/>
          </a:p>
          <a:p>
            <a:pPr marL="514350" indent="-514350">
              <a:lnSpc>
                <a:spcPct val="90000"/>
              </a:lnSpc>
              <a:spcBef>
                <a:spcPts val="0"/>
              </a:spcBef>
              <a:buFont typeface="+mj-lt"/>
              <a:buAutoNum type="arabicPeriod"/>
            </a:pPr>
            <a:endParaRPr lang="en" sz="2800" dirty="0"/>
          </a:p>
        </p:txBody>
      </p:sp>
    </p:spTree>
    <p:extLst>
      <p:ext uri="{BB962C8B-B14F-4D97-AF65-F5344CB8AC3E}">
        <p14:creationId xmlns:p14="http://schemas.microsoft.com/office/powerpoint/2010/main" val="46888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8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p:bldP spid="388" grpId="0" build="p"/>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052D3-8D83-3A4C-9BE7-2E7C2579B6F6}"/>
              </a:ext>
            </a:extLst>
          </p:cNvPr>
          <p:cNvSpPr>
            <a:spLocks noGrp="1"/>
          </p:cNvSpPr>
          <p:nvPr>
            <p:ph type="title"/>
          </p:nvPr>
        </p:nvSpPr>
        <p:spPr/>
        <p:txBody>
          <a:bodyPr/>
          <a:lstStyle/>
          <a:p>
            <a:r>
              <a:rPr lang="en-US" dirty="0"/>
              <a:t>Obtaining Healthcare Utilization data</a:t>
            </a:r>
          </a:p>
        </p:txBody>
      </p:sp>
      <p:sp>
        <p:nvSpPr>
          <p:cNvPr id="3" name="Text Placeholder 2">
            <a:extLst>
              <a:ext uri="{FF2B5EF4-FFF2-40B4-BE49-F238E27FC236}">
                <a16:creationId xmlns:a16="http://schemas.microsoft.com/office/drawing/2014/main" id="{44E845F2-4253-2B4A-AD0F-4D72781DDF2C}"/>
              </a:ext>
            </a:extLst>
          </p:cNvPr>
          <p:cNvSpPr>
            <a:spLocks noGrp="1"/>
          </p:cNvSpPr>
          <p:nvPr>
            <p:ph type="body" idx="1"/>
          </p:nvPr>
        </p:nvSpPr>
        <p:spPr/>
        <p:txBody>
          <a:bodyPr/>
          <a:lstStyle/>
          <a:p>
            <a:r>
              <a:rPr lang="en-US" dirty="0"/>
              <a:t>Pay money to buy data</a:t>
            </a:r>
          </a:p>
          <a:p>
            <a:r>
              <a:rPr lang="en-US" dirty="0"/>
              <a:t>Become a member of a club (a.k.a. “research network”)</a:t>
            </a:r>
          </a:p>
          <a:p>
            <a:r>
              <a:rPr lang="en-US" dirty="0"/>
              <a:t>Check out https://</a:t>
            </a:r>
            <a:r>
              <a:rPr lang="en-US" dirty="0" err="1"/>
              <a:t>med.stanford.edu</a:t>
            </a:r>
            <a:r>
              <a:rPr lang="en-US" dirty="0"/>
              <a:t>/</a:t>
            </a:r>
            <a:r>
              <a:rPr lang="en-US" dirty="0" err="1"/>
              <a:t>sdsr.html</a:t>
            </a:r>
            <a:endParaRPr lang="en-US" dirty="0"/>
          </a:p>
          <a:p>
            <a:r>
              <a:rPr lang="en-US" dirty="0"/>
              <a:t>New trend: Obtain data directly from patients</a:t>
            </a:r>
          </a:p>
          <a:p>
            <a:pPr lvl="1"/>
            <a:r>
              <a:rPr lang="en-US" dirty="0"/>
              <a:t> </a:t>
            </a:r>
            <a:r>
              <a:rPr lang="en-US" dirty="0" err="1"/>
              <a:t>PicnicHealth</a:t>
            </a:r>
            <a:endParaRPr lang="en-US" dirty="0"/>
          </a:p>
          <a:p>
            <a:pPr lvl="1"/>
            <a:r>
              <a:rPr lang="en-US" dirty="0"/>
              <a:t> </a:t>
            </a:r>
            <a:r>
              <a:rPr lang="en-US" dirty="0" err="1"/>
              <a:t>Ciitizen</a:t>
            </a:r>
            <a:endParaRPr lang="en-US" dirty="0"/>
          </a:p>
          <a:p>
            <a:pPr lvl="1"/>
            <a:r>
              <a:rPr lang="en-US" dirty="0"/>
              <a:t> others …</a:t>
            </a:r>
          </a:p>
        </p:txBody>
      </p:sp>
    </p:spTree>
    <p:extLst>
      <p:ext uri="{BB962C8B-B14F-4D97-AF65-F5344CB8AC3E}">
        <p14:creationId xmlns:p14="http://schemas.microsoft.com/office/powerpoint/2010/main" val="2503927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Assigned reading</a:t>
            </a:r>
          </a:p>
        </p:txBody>
      </p:sp>
      <p:sp>
        <p:nvSpPr>
          <p:cNvPr id="3" name="Text Placeholder 2"/>
          <p:cNvSpPr>
            <a:spLocks noGrp="1"/>
          </p:cNvSpPr>
          <p:nvPr>
            <p:ph type="body" idx="1"/>
          </p:nvPr>
        </p:nvSpPr>
        <p:spPr/>
        <p:txBody>
          <a:bodyPr/>
          <a:lstStyle/>
          <a:p>
            <a:pPr marL="6350" indent="0">
              <a:buNone/>
            </a:pPr>
            <a:r>
              <a:rPr lang="en-US" sz="2000" b="1" dirty="0"/>
              <a:t>Casey JA, Schwartz BS, Stewart WF, Adler NE. </a:t>
            </a:r>
          </a:p>
          <a:p>
            <a:pPr marL="6350" indent="0">
              <a:buNone/>
            </a:pPr>
            <a:r>
              <a:rPr lang="en-US" sz="2000" dirty="0"/>
              <a:t>Using Electronic Health Records for Population Health Research: A Review of Methods and Applications. </a:t>
            </a:r>
          </a:p>
          <a:p>
            <a:pPr marL="6350" indent="0">
              <a:buNone/>
            </a:pPr>
            <a:r>
              <a:rPr lang="en-US" sz="2000" dirty="0" err="1"/>
              <a:t>Annu</a:t>
            </a:r>
            <a:r>
              <a:rPr lang="en-US" sz="2000" dirty="0"/>
              <a:t> Rev Public Health. 2016;37:61-81. PubMed PMID: 26667605</a:t>
            </a:r>
          </a:p>
          <a:p>
            <a:pPr marL="6350" indent="0">
              <a:buNone/>
            </a:pPr>
            <a:endParaRPr lang="en-US" sz="2000" dirty="0"/>
          </a:p>
          <a:p>
            <a:pPr marL="6350" indent="0">
              <a:buNone/>
            </a:pPr>
            <a:r>
              <a:rPr lang="en-US" sz="2000" b="1" dirty="0"/>
              <a:t>Ning Shang, </a:t>
            </a:r>
            <a:r>
              <a:rPr lang="en-US" sz="2000" b="1" dirty="0" err="1"/>
              <a:t>Chunhua</a:t>
            </a:r>
            <a:r>
              <a:rPr lang="en-US" sz="2000" b="1" dirty="0"/>
              <a:t> Weng, George </a:t>
            </a:r>
            <a:r>
              <a:rPr lang="en-US" sz="2000" b="1" dirty="0" err="1"/>
              <a:t>Hripcsak</a:t>
            </a:r>
            <a:endParaRPr lang="en-US" sz="2000" b="1" dirty="0"/>
          </a:p>
          <a:p>
            <a:pPr marL="6350" indent="0">
              <a:buNone/>
            </a:pPr>
            <a:r>
              <a:rPr lang="en-US" sz="2000" dirty="0"/>
              <a:t>A conceptual framework for evaluating data suitability for observational studies</a:t>
            </a:r>
          </a:p>
          <a:p>
            <a:pPr marL="6350" indent="0">
              <a:buNone/>
            </a:pPr>
            <a:r>
              <a:rPr lang="en-US" sz="2000" dirty="0"/>
              <a:t>Journal of the American Medical Informatics Association, Volume 25, Issue 3, March 2018, Pages 248–258, https://</a:t>
            </a:r>
            <a:r>
              <a:rPr lang="en-US" sz="2000" dirty="0" err="1"/>
              <a:t>doi.org</a:t>
            </a:r>
            <a:r>
              <a:rPr lang="en-US" sz="2000" dirty="0"/>
              <a:t>/10.1093/</a:t>
            </a:r>
            <a:r>
              <a:rPr lang="en-US" sz="2000" dirty="0" err="1"/>
              <a:t>jamia</a:t>
            </a:r>
            <a:r>
              <a:rPr lang="en-US" sz="2000" dirty="0"/>
              <a:t>/ocx095</a:t>
            </a:r>
          </a:p>
        </p:txBody>
      </p:sp>
    </p:spTree>
    <p:extLst>
      <p:ext uri="{BB962C8B-B14F-4D97-AF65-F5344CB8AC3E}">
        <p14:creationId xmlns:p14="http://schemas.microsoft.com/office/powerpoint/2010/main" val="1334055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0" y="0"/>
            <a:ext cx="8686800" cy="1143000"/>
          </a:xfrm>
          <a:prstGeom prst="rect">
            <a:avLst/>
          </a:prstGeom>
        </p:spPr>
        <p:txBody>
          <a:bodyPr lIns="91425" tIns="91425" rIns="91425" bIns="91425" anchor="t" anchorCtr="0">
            <a:noAutofit/>
          </a:bodyPr>
          <a:lstStyle/>
          <a:p>
            <a:pPr lvl="0">
              <a:spcBef>
                <a:spcPts val="0"/>
              </a:spcBef>
              <a:buNone/>
            </a:pPr>
            <a:r>
              <a:rPr lang="en" dirty="0"/>
              <a:t>Health Care Utilization Databases</a:t>
            </a:r>
          </a:p>
        </p:txBody>
      </p:sp>
      <p:sp>
        <p:nvSpPr>
          <p:cNvPr id="138" name="Shape 138"/>
          <p:cNvSpPr txBox="1">
            <a:spLocks noGrp="1"/>
          </p:cNvSpPr>
          <p:nvPr>
            <p:ph type="body" idx="1"/>
          </p:nvPr>
        </p:nvSpPr>
        <p:spPr>
          <a:xfrm>
            <a:off x="457200" y="2388476"/>
            <a:ext cx="8229600" cy="2194034"/>
          </a:xfrm>
          <a:prstGeom prst="rect">
            <a:avLst/>
          </a:prstGeom>
        </p:spPr>
        <p:txBody>
          <a:bodyPr lIns="91425" tIns="91425" rIns="91425" bIns="91425" anchor="t" anchorCtr="0">
            <a:noAutofit/>
          </a:bodyPr>
          <a:lstStyle/>
          <a:p>
            <a:pPr marL="717550" lvl="0" indent="-514350">
              <a:spcBef>
                <a:spcPts val="0"/>
              </a:spcBef>
              <a:buFont typeface="+mj-lt"/>
              <a:buAutoNum type="arabicPeriod"/>
            </a:pPr>
            <a:r>
              <a:rPr lang="en-US" dirty="0"/>
              <a:t>How are these utilization databases created</a:t>
            </a:r>
          </a:p>
          <a:p>
            <a:pPr marL="717550" lvl="0" indent="-514350">
              <a:spcBef>
                <a:spcPts val="0"/>
              </a:spcBef>
              <a:buFont typeface="+mj-lt"/>
              <a:buAutoNum type="arabicPeriod"/>
            </a:pPr>
            <a:r>
              <a:rPr lang="en-US" dirty="0"/>
              <a:t>Which are the popular utilization databases</a:t>
            </a:r>
          </a:p>
          <a:p>
            <a:pPr marL="717550" lvl="0" indent="-514350">
              <a:spcBef>
                <a:spcPts val="0"/>
              </a:spcBef>
              <a:buFont typeface="+mj-lt"/>
              <a:buAutoNum type="arabicPeriod"/>
            </a:pPr>
            <a:r>
              <a:rPr lang="en-US" dirty="0"/>
              <a:t>What are the primary sources of errors</a:t>
            </a:r>
          </a:p>
          <a:p>
            <a:pPr marL="717550" indent="-514350">
              <a:spcBef>
                <a:spcPts val="0"/>
              </a:spcBef>
              <a:buFont typeface="+mj-lt"/>
              <a:buAutoNum type="arabicPeriod"/>
            </a:pPr>
            <a:r>
              <a:rPr lang="en-US" dirty="0"/>
              <a:t>How to assess the utility of a data source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Shape 324">
            <a:extLst>
              <a:ext uri="{FF2B5EF4-FFF2-40B4-BE49-F238E27FC236}">
                <a16:creationId xmlns:a16="http://schemas.microsoft.com/office/drawing/2014/main" id="{C5DE1CDE-B7C7-934C-BED8-FDCB4E61F0F5}"/>
              </a:ext>
            </a:extLst>
          </p:cNvPr>
          <p:cNvSpPr txBox="1">
            <a:spLocks/>
          </p:cNvSpPr>
          <p:nvPr/>
        </p:nvSpPr>
        <p:spPr>
          <a:xfrm>
            <a:off x="685800" y="2747962"/>
            <a:ext cx="7772400" cy="1362075"/>
          </a:xfrm>
          <a:prstGeom prst="rect">
            <a:avLst/>
          </a:prstGeom>
          <a:solidFill>
            <a:srgbClr val="FFFF99"/>
          </a:solidFill>
          <a:ln>
            <a:noFill/>
          </a:ln>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buClr>
                <a:schemeClr val="dk1"/>
              </a:buClr>
              <a:buSzPct val="25000"/>
              <a:buFont typeface="Calibri"/>
              <a:buNone/>
            </a:pPr>
            <a:r>
              <a:rPr lang="en" sz="4800" b="1" dirty="0">
                <a:latin typeface="Calibri" panose="020F0502020204030204" pitchFamily="34" charset="0"/>
                <a:cs typeface="Calibri" panose="020F0502020204030204" pitchFamily="34" charset="0"/>
              </a:rPr>
              <a:t>Self study material</a:t>
            </a:r>
          </a:p>
        </p:txBody>
      </p:sp>
    </p:spTree>
    <p:extLst>
      <p:ext uri="{BB962C8B-B14F-4D97-AF65-F5344CB8AC3E}">
        <p14:creationId xmlns:p14="http://schemas.microsoft.com/office/powerpoint/2010/main" val="38860202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720089" y="2362200"/>
            <a:ext cx="7772400" cy="1362075"/>
          </a:xfrm>
          <a:prstGeom prst="rect">
            <a:avLst/>
          </a:prstGeom>
          <a:solidFill>
            <a:srgbClr val="FFFF99"/>
          </a:solid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 dirty="0"/>
              <a:t>Shopping for healthcare data</a:t>
            </a:r>
          </a:p>
        </p:txBody>
      </p:sp>
      <p:sp>
        <p:nvSpPr>
          <p:cNvPr id="325" name="Shape 325"/>
          <p:cNvSpPr txBox="1">
            <a:spLocks noGrp="1"/>
          </p:cNvSpPr>
          <p:nvPr>
            <p:ph type="body" idx="1"/>
          </p:nvPr>
        </p:nvSpPr>
        <p:spPr>
          <a:xfrm>
            <a:off x="722312" y="3744912"/>
            <a:ext cx="7772400" cy="1500187"/>
          </a:xfrm>
          <a:prstGeom prst="rect">
            <a:avLst/>
          </a:prstGeom>
          <a:noFill/>
          <a:ln>
            <a:noFill/>
          </a:ln>
        </p:spPr>
        <p:txBody>
          <a:bodyPr lIns="91425" tIns="45700" rIns="91425" bIns="45700" anchor="ctr" anchorCtr="0">
            <a:noAutofit/>
          </a:bodyPr>
          <a:lstStyle/>
          <a:p>
            <a:pPr marL="0" marR="0" lvl="0" indent="0" algn="ctr" rtl="0">
              <a:spcBef>
                <a:spcPts val="0"/>
              </a:spcBef>
              <a:buClr>
                <a:srgbClr val="888888"/>
              </a:buClr>
              <a:buSzPct val="25000"/>
              <a:buFont typeface="Arial"/>
              <a:buNone/>
            </a:pPr>
            <a:r>
              <a:rPr lang="en-US" sz="2000" b="0" i="0" u="none" strike="noStrike" cap="none" dirty="0">
                <a:solidFill>
                  <a:srgbClr val="888888"/>
                </a:solidFill>
                <a:latin typeface="Calibri"/>
                <a:ea typeface="Calibri"/>
                <a:cs typeface="Calibri"/>
                <a:sym typeface="Calibri"/>
              </a:rPr>
              <a:t>Just need a credit card!</a:t>
            </a:r>
            <a:endParaRPr sz="2000" b="0" i="0" u="none" strike="noStrike" cap="none"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89802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F48D4-04B5-BF41-8C98-0CF4DCD7DA45}"/>
              </a:ext>
            </a:extLst>
          </p:cNvPr>
          <p:cNvSpPr>
            <a:spLocks noGrp="1"/>
          </p:cNvSpPr>
          <p:nvPr>
            <p:ph type="title"/>
          </p:nvPr>
        </p:nvSpPr>
        <p:spPr/>
        <p:txBody>
          <a:bodyPr>
            <a:noAutofit/>
          </a:bodyPr>
          <a:lstStyle/>
          <a:p>
            <a:r>
              <a:rPr lang="en-US" sz="3600" dirty="0"/>
              <a:t>https://</a:t>
            </a:r>
            <a:r>
              <a:rPr lang="en-US" sz="3600" dirty="0" err="1"/>
              <a:t>toolbox.google.com</a:t>
            </a:r>
            <a:r>
              <a:rPr lang="en-US" sz="3600" dirty="0"/>
              <a:t>/</a:t>
            </a:r>
            <a:r>
              <a:rPr lang="en-US" sz="3600" dirty="0" err="1"/>
              <a:t>datasetsearch</a:t>
            </a:r>
            <a:endParaRPr lang="en-US" sz="3600" dirty="0"/>
          </a:p>
        </p:txBody>
      </p:sp>
      <p:pic>
        <p:nvPicPr>
          <p:cNvPr id="5" name="Picture 4">
            <a:extLst>
              <a:ext uri="{FF2B5EF4-FFF2-40B4-BE49-F238E27FC236}">
                <a16:creationId xmlns:a16="http://schemas.microsoft.com/office/drawing/2014/main" id="{AF5E8DEB-F6E1-534C-9753-31B981C28CD1}"/>
              </a:ext>
            </a:extLst>
          </p:cNvPr>
          <p:cNvPicPr>
            <a:picLocks noChangeAspect="1"/>
          </p:cNvPicPr>
          <p:nvPr/>
        </p:nvPicPr>
        <p:blipFill>
          <a:blip r:embed="rId3"/>
          <a:stretch>
            <a:fillRect/>
          </a:stretch>
        </p:blipFill>
        <p:spPr>
          <a:xfrm>
            <a:off x="365871" y="1059902"/>
            <a:ext cx="8652005" cy="5403709"/>
          </a:xfrm>
          <a:prstGeom prst="rect">
            <a:avLst/>
          </a:prstGeom>
        </p:spPr>
      </p:pic>
    </p:spTree>
    <p:extLst>
      <p:ext uri="{BB962C8B-B14F-4D97-AF65-F5344CB8AC3E}">
        <p14:creationId xmlns:p14="http://schemas.microsoft.com/office/powerpoint/2010/main" val="3236118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0" y="0"/>
            <a:ext cx="8686800" cy="11430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r>
              <a:rPr lang="en" sz="4400" b="0" i="0" u="none" strike="noStrike" cap="none" dirty="0" err="1">
                <a:solidFill>
                  <a:schemeClr val="dk1"/>
                </a:solidFill>
                <a:latin typeface="Calibri"/>
                <a:ea typeface="Calibri"/>
                <a:cs typeface="Calibri"/>
                <a:sym typeface="Calibri"/>
              </a:rPr>
              <a:t>www.bridgetodata.org</a:t>
            </a:r>
            <a:endParaRPr lang="en" sz="4400" b="0" i="0" u="none" strike="noStrike" cap="none" dirty="0">
              <a:solidFill>
                <a:schemeClr val="dk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C8AA0CF3-AC84-A748-9077-41FE9BCC0C29}"/>
              </a:ext>
            </a:extLst>
          </p:cNvPr>
          <p:cNvPicPr>
            <a:picLocks noChangeAspect="1"/>
          </p:cNvPicPr>
          <p:nvPr/>
        </p:nvPicPr>
        <p:blipFill>
          <a:blip r:embed="rId3"/>
          <a:stretch>
            <a:fillRect/>
          </a:stretch>
        </p:blipFill>
        <p:spPr>
          <a:xfrm>
            <a:off x="1473200" y="838200"/>
            <a:ext cx="6197600" cy="60198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www.healthdata.gov</a:t>
            </a:r>
            <a:endParaRPr lang="en-US" dirty="0"/>
          </a:p>
        </p:txBody>
      </p:sp>
      <p:pic>
        <p:nvPicPr>
          <p:cNvPr id="3" name="Picture 2">
            <a:extLst>
              <a:ext uri="{FF2B5EF4-FFF2-40B4-BE49-F238E27FC236}">
                <a16:creationId xmlns:a16="http://schemas.microsoft.com/office/drawing/2014/main" id="{9F872BCF-7930-9D43-A478-3167A80DA019}"/>
              </a:ext>
            </a:extLst>
          </p:cNvPr>
          <p:cNvPicPr>
            <a:picLocks noChangeAspect="1"/>
          </p:cNvPicPr>
          <p:nvPr/>
        </p:nvPicPr>
        <p:blipFill>
          <a:blip r:embed="rId3"/>
          <a:stretch>
            <a:fillRect/>
          </a:stretch>
        </p:blipFill>
        <p:spPr>
          <a:xfrm>
            <a:off x="647700" y="786897"/>
            <a:ext cx="7848600" cy="5791200"/>
          </a:xfrm>
          <a:prstGeom prst="rect">
            <a:avLst/>
          </a:prstGeom>
        </p:spPr>
      </p:pic>
    </p:spTree>
    <p:extLst>
      <p:ext uri="{BB962C8B-B14F-4D97-AF65-F5344CB8AC3E}">
        <p14:creationId xmlns:p14="http://schemas.microsoft.com/office/powerpoint/2010/main" val="9346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www.healthverity.com</a:t>
            </a:r>
            <a:endParaRPr lang="en-US" dirty="0"/>
          </a:p>
        </p:txBody>
      </p:sp>
      <p:pic>
        <p:nvPicPr>
          <p:cNvPr id="4" name="Picture 3">
            <a:extLst>
              <a:ext uri="{FF2B5EF4-FFF2-40B4-BE49-F238E27FC236}">
                <a16:creationId xmlns:a16="http://schemas.microsoft.com/office/drawing/2014/main" id="{83588076-B71E-7B41-B6FE-07D20C487F47}"/>
              </a:ext>
            </a:extLst>
          </p:cNvPr>
          <p:cNvPicPr>
            <a:picLocks noChangeAspect="1"/>
          </p:cNvPicPr>
          <p:nvPr/>
        </p:nvPicPr>
        <p:blipFill>
          <a:blip r:embed="rId3"/>
          <a:stretch>
            <a:fillRect/>
          </a:stretch>
        </p:blipFill>
        <p:spPr>
          <a:xfrm>
            <a:off x="0" y="876300"/>
            <a:ext cx="9144000" cy="5981700"/>
          </a:xfrm>
          <a:prstGeom prst="rect">
            <a:avLst/>
          </a:prstGeom>
        </p:spPr>
      </p:pic>
    </p:spTree>
    <p:extLst>
      <p:ext uri="{BB962C8B-B14F-4D97-AF65-F5344CB8AC3E}">
        <p14:creationId xmlns:p14="http://schemas.microsoft.com/office/powerpoint/2010/main" val="395380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720089" y="2362200"/>
            <a:ext cx="7772400" cy="1362075"/>
          </a:xfrm>
          <a:prstGeom prst="rect">
            <a:avLst/>
          </a:prstGeom>
          <a:solidFill>
            <a:srgbClr val="FFFF99"/>
          </a:solid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dirty="0"/>
              <a:t>Research networks</a:t>
            </a:r>
            <a:endParaRPr lang="en" dirty="0"/>
          </a:p>
        </p:txBody>
      </p:sp>
      <p:sp>
        <p:nvSpPr>
          <p:cNvPr id="325" name="Shape 325"/>
          <p:cNvSpPr txBox="1">
            <a:spLocks noGrp="1"/>
          </p:cNvSpPr>
          <p:nvPr>
            <p:ph type="body" idx="1"/>
          </p:nvPr>
        </p:nvSpPr>
        <p:spPr>
          <a:xfrm>
            <a:off x="722312" y="3744912"/>
            <a:ext cx="7772400" cy="1500187"/>
          </a:xfrm>
          <a:prstGeom prst="rect">
            <a:avLst/>
          </a:prstGeom>
          <a:noFill/>
          <a:ln>
            <a:noFill/>
          </a:ln>
        </p:spPr>
        <p:txBody>
          <a:bodyPr lIns="91425" tIns="45700" rIns="91425" bIns="45700" anchor="ctr" anchorCtr="0">
            <a:noAutofit/>
          </a:bodyPr>
          <a:lstStyle/>
          <a:p>
            <a:pPr marL="0" marR="0" lvl="0" indent="0" algn="ctr" rtl="0">
              <a:spcBef>
                <a:spcPts val="0"/>
              </a:spcBef>
              <a:buClr>
                <a:srgbClr val="888888"/>
              </a:buClr>
              <a:buSzPct val="25000"/>
              <a:buFont typeface="Arial"/>
              <a:buNone/>
            </a:pPr>
            <a:r>
              <a:rPr lang="en-US" dirty="0"/>
              <a:t>Clubs you could become a member of</a:t>
            </a:r>
            <a:endParaRPr sz="2000" b="0" i="0" u="none" strike="noStrike" cap="none"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36135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0" y="0"/>
            <a:ext cx="8686800" cy="11430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www.</a:t>
            </a:r>
            <a:r>
              <a:rPr lang="en" sz="4400" b="0" i="0" u="none" strike="noStrike" cap="none" dirty="0">
                <a:solidFill>
                  <a:schemeClr val="dk1"/>
                </a:solidFill>
                <a:latin typeface="Calibri"/>
                <a:ea typeface="Calibri"/>
                <a:cs typeface="Calibri"/>
                <a:sym typeface="Calibri"/>
              </a:rPr>
              <a:t>OHDSI</a:t>
            </a:r>
            <a:r>
              <a:rPr lang="en-US" sz="4400" b="0" i="0" u="none" strike="noStrike" cap="none" dirty="0">
                <a:solidFill>
                  <a:schemeClr val="dk1"/>
                </a:solidFill>
                <a:latin typeface="Calibri"/>
                <a:ea typeface="Calibri"/>
                <a:cs typeface="Calibri"/>
                <a:sym typeface="Calibri"/>
              </a:rPr>
              <a:t>.org</a:t>
            </a:r>
            <a:endParaRPr lang="en" sz="4400" b="0" i="0" u="none" strike="noStrike" cap="none" dirty="0">
              <a:solidFill>
                <a:schemeClr val="dk1"/>
              </a:solidFill>
              <a:latin typeface="Calibri"/>
              <a:ea typeface="Calibri"/>
              <a:cs typeface="Calibri"/>
              <a:sym typeface="Calibri"/>
            </a:endParaRPr>
          </a:p>
        </p:txBody>
      </p:sp>
      <p:sp>
        <p:nvSpPr>
          <p:cNvPr id="379" name="Shape 379"/>
          <p:cNvSpPr txBox="1">
            <a:spLocks noGrp="1"/>
          </p:cNvSpPr>
          <p:nvPr>
            <p:ph type="body" idx="1"/>
          </p:nvPr>
        </p:nvSpPr>
        <p:spPr>
          <a:xfrm>
            <a:off x="135799" y="4997512"/>
            <a:ext cx="8962931" cy="1385181"/>
          </a:xfrm>
          <a:prstGeom prst="rect">
            <a:avLst/>
          </a:prstGeom>
          <a:noFill/>
          <a:ln>
            <a:noFill/>
          </a:ln>
        </p:spPr>
        <p:txBody>
          <a:bodyPr lIns="91425" tIns="45700" rIns="91425" bIns="45700" anchor="t" anchorCtr="0">
            <a:normAutofit/>
          </a:bodyPr>
          <a:lstStyle/>
          <a:p>
            <a:pPr marL="514350" lvl="0" indent="-514350">
              <a:spcBef>
                <a:spcPts val="0"/>
              </a:spcBef>
              <a:buFont typeface="+mj-lt"/>
              <a:buAutoNum type="arabicPeriod"/>
            </a:pPr>
            <a:r>
              <a:rPr lang="en" sz="2400" b="0" i="0" u="none" strike="noStrike" cap="none" dirty="0">
                <a:solidFill>
                  <a:schemeClr val="dk1"/>
                </a:solidFill>
                <a:latin typeface="Calibri"/>
                <a:ea typeface="Calibri"/>
                <a:cs typeface="Calibri"/>
                <a:sym typeface="Calibri"/>
              </a:rPr>
              <a:t>Tools -- </a:t>
            </a:r>
            <a:r>
              <a:rPr lang="en-US" sz="2400" dirty="0">
                <a:hlinkClick r:id="rId3"/>
              </a:rPr>
              <a:t>https://github.com/OHDSI</a:t>
            </a:r>
            <a:endParaRPr lang="en" sz="2400" b="0" i="0" u="none" strike="noStrike" cap="none" dirty="0">
              <a:solidFill>
                <a:schemeClr val="dk1"/>
              </a:solidFill>
              <a:latin typeface="Calibri"/>
              <a:ea typeface="Calibri"/>
              <a:cs typeface="Calibri"/>
              <a:sym typeface="Calibri"/>
            </a:endParaRPr>
          </a:p>
          <a:p>
            <a:pPr marL="514350" lvl="0" indent="-514350">
              <a:buFont typeface="+mj-lt"/>
              <a:buAutoNum type="arabicPeriod"/>
            </a:pPr>
            <a:r>
              <a:rPr lang="en" sz="2400" b="0" i="0" u="none" strike="noStrike" cap="none" dirty="0">
                <a:solidFill>
                  <a:schemeClr val="dk1"/>
                </a:solidFill>
                <a:latin typeface="Calibri"/>
                <a:ea typeface="Calibri"/>
                <a:cs typeface="Calibri"/>
                <a:sym typeface="Calibri"/>
              </a:rPr>
              <a:t>Methods -- </a:t>
            </a:r>
            <a:r>
              <a:rPr lang="en-US" sz="2400" dirty="0">
                <a:hlinkClick r:id="rId4"/>
              </a:rPr>
              <a:t>https://ohdsi.github.io/MethodsLibrary/</a:t>
            </a:r>
            <a:endParaRPr lang="en" sz="2400" b="0" i="0" u="none" strike="noStrike" cap="none" dirty="0">
              <a:solidFill>
                <a:schemeClr val="dk1"/>
              </a:solidFill>
              <a:latin typeface="Calibri"/>
              <a:ea typeface="Calibri"/>
              <a:cs typeface="Calibri"/>
              <a:sym typeface="Calibri"/>
            </a:endParaRPr>
          </a:p>
          <a:p>
            <a:pPr marL="514350" lvl="0" indent="-514350">
              <a:buFont typeface="+mj-lt"/>
              <a:buAutoNum type="arabicPeriod"/>
            </a:pPr>
            <a:r>
              <a:rPr lang="en" sz="2400" b="0" i="0" u="none" strike="noStrike" cap="none" dirty="0">
                <a:solidFill>
                  <a:schemeClr val="dk1"/>
                </a:solidFill>
                <a:latin typeface="Calibri"/>
                <a:ea typeface="Calibri"/>
                <a:cs typeface="Calibri"/>
                <a:sym typeface="Calibri"/>
              </a:rPr>
              <a:t>Data -- </a:t>
            </a:r>
            <a:r>
              <a:rPr lang="en-US" sz="2000" dirty="0">
                <a:hlinkClick r:id="rId5"/>
              </a:rPr>
              <a:t>www.ohdsi.org/web/wiki/doku.php?id=resources:2019_data_network</a:t>
            </a:r>
            <a:endParaRPr lang="en" sz="2400" b="0" i="0" u="none" strike="noStrike" cap="none" dirty="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D9902621-5286-1D4A-AAD1-7E25AF6AC35B}"/>
              </a:ext>
            </a:extLst>
          </p:cNvPr>
          <p:cNvPicPr>
            <a:picLocks noChangeAspect="1"/>
          </p:cNvPicPr>
          <p:nvPr/>
        </p:nvPicPr>
        <p:blipFill>
          <a:blip r:embed="rId6"/>
          <a:stretch>
            <a:fillRect/>
          </a:stretch>
        </p:blipFill>
        <p:spPr>
          <a:xfrm>
            <a:off x="388164" y="918361"/>
            <a:ext cx="8458200" cy="37719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0" y="0"/>
            <a:ext cx="8686800" cy="11430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r>
              <a:rPr lang="en" sz="4400" b="0" i="0" u="none" strike="noStrike" cap="none">
                <a:solidFill>
                  <a:schemeClr val="dk1"/>
                </a:solidFill>
                <a:latin typeface="Calibri"/>
                <a:ea typeface="Calibri"/>
                <a:cs typeface="Calibri"/>
                <a:sym typeface="Calibri"/>
              </a:rPr>
              <a:t>PCORNet</a:t>
            </a:r>
          </a:p>
        </p:txBody>
      </p:sp>
      <p:sp>
        <p:nvSpPr>
          <p:cNvPr id="358" name="Shape 358"/>
          <p:cNvSpPr/>
          <p:nvPr/>
        </p:nvSpPr>
        <p:spPr>
          <a:xfrm>
            <a:off x="1324937" y="1581061"/>
            <a:ext cx="1693800" cy="1693800"/>
          </a:xfrm>
          <a:prstGeom prst="ellipse">
            <a:avLst/>
          </a:prstGeom>
          <a:solidFill>
            <a:srgbClr val="BF504D"/>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9" name="Shape 359"/>
          <p:cNvSpPr txBox="1"/>
          <p:nvPr/>
        </p:nvSpPr>
        <p:spPr>
          <a:xfrm>
            <a:off x="1572974" y="1829099"/>
            <a:ext cx="1197599" cy="1197600"/>
          </a:xfrm>
          <a:prstGeom prst="rect">
            <a:avLst/>
          </a:prstGeom>
          <a:noFill/>
          <a:ln>
            <a:noFill/>
          </a:ln>
        </p:spPr>
        <p:txBody>
          <a:bodyPr lIns="19050" tIns="19050" rIns="19050" bIns="19050" anchor="ctr" anchorCtr="0">
            <a:noAutofit/>
          </a:bodyPr>
          <a:lstStyle/>
          <a:p>
            <a:pPr marL="0" marR="0" lvl="0" indent="0" algn="ctr" rtl="0">
              <a:lnSpc>
                <a:spcPct val="90000"/>
              </a:lnSpc>
              <a:spcBef>
                <a:spcPts val="0"/>
              </a:spcBef>
              <a:spcAft>
                <a:spcPts val="0"/>
              </a:spcAft>
              <a:buSzPct val="25000"/>
              <a:buNone/>
            </a:pPr>
            <a:r>
              <a:rPr lang="en" sz="1500" b="1">
                <a:solidFill>
                  <a:schemeClr val="lt1"/>
                </a:solidFill>
                <a:latin typeface="Calibri"/>
                <a:ea typeface="Calibri"/>
                <a:cs typeface="Calibri"/>
                <a:sym typeface="Calibri"/>
              </a:rPr>
              <a:t>11 Clinical Data Research Networks</a:t>
            </a:r>
          </a:p>
          <a:p>
            <a:pPr marL="0" marR="0" lvl="0" indent="0" algn="ctr" rtl="0">
              <a:lnSpc>
                <a:spcPct val="90000"/>
              </a:lnSpc>
              <a:spcBef>
                <a:spcPts val="525"/>
              </a:spcBef>
              <a:spcAft>
                <a:spcPts val="0"/>
              </a:spcAft>
              <a:buSzPct val="25000"/>
              <a:buNone/>
            </a:pPr>
            <a:r>
              <a:rPr lang="en" sz="1500" b="1">
                <a:solidFill>
                  <a:schemeClr val="lt1"/>
                </a:solidFill>
                <a:latin typeface="Calibri"/>
                <a:ea typeface="Calibri"/>
                <a:cs typeface="Calibri"/>
                <a:sym typeface="Calibri"/>
              </a:rPr>
              <a:t>(CDRNs)</a:t>
            </a:r>
          </a:p>
        </p:txBody>
      </p:sp>
      <p:sp>
        <p:nvSpPr>
          <p:cNvPr id="360" name="Shape 360"/>
          <p:cNvSpPr/>
          <p:nvPr/>
        </p:nvSpPr>
        <p:spPr>
          <a:xfrm>
            <a:off x="1656953" y="3256753"/>
            <a:ext cx="982200" cy="982200"/>
          </a:xfrm>
          <a:prstGeom prst="mathPlus">
            <a:avLst>
              <a:gd name="adj1" fmla="val 23520"/>
            </a:avLst>
          </a:prstGeom>
          <a:solidFill>
            <a:srgbClr val="BF504D"/>
          </a:solidFill>
          <a:ln>
            <a:noFill/>
          </a:ln>
        </p:spPr>
        <p:txBody>
          <a:bodyPr lIns="91425" tIns="91425" rIns="91425" bIns="91425" anchor="ctr" anchorCtr="0">
            <a:noAutofit/>
          </a:bodyPr>
          <a:lstStyle/>
          <a:p>
            <a:pPr lvl="0">
              <a:spcBef>
                <a:spcPts val="0"/>
              </a:spcBef>
              <a:buNone/>
            </a:pPr>
            <a:endParaRPr/>
          </a:p>
        </p:txBody>
      </p:sp>
      <p:sp>
        <p:nvSpPr>
          <p:cNvPr id="361" name="Shape 361"/>
          <p:cNvSpPr txBox="1"/>
          <p:nvPr/>
        </p:nvSpPr>
        <p:spPr>
          <a:xfrm>
            <a:off x="1787163" y="3632402"/>
            <a:ext cx="721800" cy="231000"/>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1200">
              <a:solidFill>
                <a:schemeClr val="lt1"/>
              </a:solidFill>
              <a:latin typeface="Calibri"/>
              <a:ea typeface="Calibri"/>
              <a:cs typeface="Calibri"/>
              <a:sym typeface="Calibri"/>
            </a:endParaRPr>
          </a:p>
        </p:txBody>
      </p:sp>
      <p:sp>
        <p:nvSpPr>
          <p:cNvPr id="362" name="Shape 362"/>
          <p:cNvSpPr/>
          <p:nvPr/>
        </p:nvSpPr>
        <p:spPr>
          <a:xfrm>
            <a:off x="1299327" y="4228214"/>
            <a:ext cx="1693800" cy="1693800"/>
          </a:xfrm>
          <a:prstGeom prst="ellipse">
            <a:avLst/>
          </a:prstGeom>
          <a:solidFill>
            <a:schemeClr val="accent3"/>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3" name="Shape 363"/>
          <p:cNvSpPr txBox="1"/>
          <p:nvPr/>
        </p:nvSpPr>
        <p:spPr>
          <a:xfrm>
            <a:off x="1547364" y="4476252"/>
            <a:ext cx="1197600" cy="1197600"/>
          </a:xfrm>
          <a:prstGeom prst="rect">
            <a:avLst/>
          </a:prstGeom>
          <a:noFill/>
          <a:ln>
            <a:noFill/>
          </a:ln>
        </p:spPr>
        <p:txBody>
          <a:bodyPr lIns="19050" tIns="19050" rIns="19050" bIns="19050" anchor="ctr" anchorCtr="0">
            <a:noAutofit/>
          </a:bodyPr>
          <a:lstStyle/>
          <a:p>
            <a:pPr marL="0" marR="0" lvl="0" indent="0" algn="ctr" rtl="0">
              <a:lnSpc>
                <a:spcPct val="90000"/>
              </a:lnSpc>
              <a:spcBef>
                <a:spcPts val="0"/>
              </a:spcBef>
              <a:spcAft>
                <a:spcPts val="0"/>
              </a:spcAft>
              <a:buSzPct val="25000"/>
              <a:buNone/>
            </a:pPr>
            <a:r>
              <a:rPr lang="en" sz="1500" b="1" dirty="0">
                <a:solidFill>
                  <a:schemeClr val="lt1"/>
                </a:solidFill>
                <a:latin typeface="Calibri"/>
                <a:ea typeface="Calibri"/>
                <a:cs typeface="Calibri"/>
                <a:sym typeface="Calibri"/>
              </a:rPr>
              <a:t>18 Patient-Powered Research Networks</a:t>
            </a:r>
          </a:p>
          <a:p>
            <a:pPr marL="0" marR="0" lvl="0" indent="0" algn="ctr" rtl="0">
              <a:lnSpc>
                <a:spcPct val="90000"/>
              </a:lnSpc>
              <a:spcBef>
                <a:spcPts val="525"/>
              </a:spcBef>
              <a:spcAft>
                <a:spcPts val="0"/>
              </a:spcAft>
              <a:buSzPct val="25000"/>
              <a:buNone/>
            </a:pPr>
            <a:r>
              <a:rPr lang="en" sz="1500" b="1" dirty="0">
                <a:solidFill>
                  <a:schemeClr val="lt1"/>
                </a:solidFill>
                <a:latin typeface="Calibri"/>
                <a:ea typeface="Calibri"/>
                <a:cs typeface="Calibri"/>
                <a:sym typeface="Calibri"/>
              </a:rPr>
              <a:t>(PPRNs)</a:t>
            </a:r>
          </a:p>
        </p:txBody>
      </p:sp>
      <p:sp>
        <p:nvSpPr>
          <p:cNvPr id="364" name="Shape 364"/>
          <p:cNvSpPr/>
          <p:nvPr/>
        </p:nvSpPr>
        <p:spPr>
          <a:xfrm rot="41087">
            <a:off x="3308983" y="3444789"/>
            <a:ext cx="978969" cy="706853"/>
          </a:xfrm>
          <a:prstGeom prst="mathEqual">
            <a:avLst>
              <a:gd name="adj1" fmla="val 23520"/>
              <a:gd name="adj2" fmla="val 11760"/>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365" name="Shape 365"/>
          <p:cNvSpPr txBox="1"/>
          <p:nvPr/>
        </p:nvSpPr>
        <p:spPr>
          <a:xfrm rot="41692">
            <a:off x="3309079" y="3584944"/>
            <a:ext cx="766856" cy="423930"/>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1200">
              <a:solidFill>
                <a:schemeClr val="lt1"/>
              </a:solidFill>
              <a:latin typeface="Calibri"/>
              <a:ea typeface="Calibri"/>
              <a:cs typeface="Calibri"/>
              <a:sym typeface="Calibri"/>
            </a:endParaRPr>
          </a:p>
        </p:txBody>
      </p:sp>
      <p:sp>
        <p:nvSpPr>
          <p:cNvPr id="366" name="Shape 366"/>
          <p:cNvSpPr/>
          <p:nvPr/>
        </p:nvSpPr>
        <p:spPr>
          <a:xfrm>
            <a:off x="4627588" y="1854695"/>
            <a:ext cx="3739500" cy="3544200"/>
          </a:xfrm>
          <a:prstGeom prst="ellipse">
            <a:avLst/>
          </a:prstGeom>
          <a:solidFill>
            <a:schemeClr val="accent4"/>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7" name="Shape 367"/>
          <p:cNvSpPr txBox="1"/>
          <p:nvPr/>
        </p:nvSpPr>
        <p:spPr>
          <a:xfrm>
            <a:off x="5175213" y="2373738"/>
            <a:ext cx="2644200" cy="2506200"/>
          </a:xfrm>
          <a:prstGeom prst="rect">
            <a:avLst/>
          </a:prstGeom>
          <a:noFill/>
          <a:ln>
            <a:noFill/>
          </a:ln>
        </p:spPr>
        <p:txBody>
          <a:bodyPr lIns="35550" tIns="35550" rIns="35550" bIns="35550" anchor="ctr" anchorCtr="0">
            <a:noAutofit/>
          </a:bodyPr>
          <a:lstStyle/>
          <a:p>
            <a:pPr marL="0" marR="0" lvl="0" indent="0" algn="ctr" rtl="0">
              <a:lnSpc>
                <a:spcPct val="90000"/>
              </a:lnSpc>
              <a:spcBef>
                <a:spcPts val="0"/>
              </a:spcBef>
              <a:spcAft>
                <a:spcPts val="0"/>
              </a:spcAft>
              <a:buSzPct val="25000"/>
              <a:buNone/>
            </a:pPr>
            <a:r>
              <a:rPr lang="en" sz="2800" b="1" dirty="0" err="1">
                <a:solidFill>
                  <a:schemeClr val="lt1"/>
                </a:solidFill>
                <a:latin typeface="Arial"/>
                <a:ea typeface="Arial"/>
                <a:cs typeface="Arial"/>
                <a:sym typeface="Arial"/>
              </a:rPr>
              <a:t>PCORnet</a:t>
            </a:r>
            <a:r>
              <a:rPr lang="en" sz="2800" b="1" dirty="0">
                <a:solidFill>
                  <a:schemeClr val="lt1"/>
                </a:solidFill>
                <a:latin typeface="Arial"/>
                <a:ea typeface="Arial"/>
                <a:cs typeface="Arial"/>
                <a:sym typeface="Arial"/>
              </a:rPr>
              <a:t>:</a:t>
            </a:r>
            <a:r>
              <a:rPr lang="en" sz="2400" b="1" dirty="0">
                <a:solidFill>
                  <a:schemeClr val="lt1"/>
                </a:solidFill>
                <a:latin typeface="Arial"/>
                <a:ea typeface="Arial"/>
                <a:cs typeface="Arial"/>
                <a:sym typeface="Arial"/>
              </a:rPr>
              <a:t> </a:t>
            </a:r>
          </a:p>
          <a:p>
            <a:pPr marL="0" marR="0" lvl="0" indent="0" algn="ctr" rtl="0">
              <a:lnSpc>
                <a:spcPct val="100000"/>
              </a:lnSpc>
              <a:spcBef>
                <a:spcPts val="980"/>
              </a:spcBef>
              <a:spcAft>
                <a:spcPts val="0"/>
              </a:spcAft>
              <a:buSzPct val="25000"/>
              <a:buNone/>
            </a:pPr>
            <a:r>
              <a:rPr lang="en" sz="2400" b="1" dirty="0">
                <a:solidFill>
                  <a:schemeClr val="lt1"/>
                </a:solidFill>
                <a:latin typeface="Arial"/>
                <a:ea typeface="Arial"/>
                <a:cs typeface="Arial"/>
                <a:sym typeface="Arial"/>
              </a:rPr>
              <a:t>A national infrastructure for patient-centered clinical research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0"/>
                                        </p:tgtEl>
                                        <p:attrNameLst>
                                          <p:attrName>style.visibility</p:attrName>
                                        </p:attrNameLst>
                                      </p:cBhvr>
                                      <p:to>
                                        <p:strVal val="visible"/>
                                      </p:to>
                                    </p:set>
                                  </p:childTnLst>
                                </p:cTn>
                              </p:par>
                              <p:par>
                                <p:cTn id="11" presetID="1" presetClass="entr" presetSubtype="0" fill="hold" grpId="0" nodeType="withEffect" nodePh="1">
                                  <p:stCondLst>
                                    <p:cond delay="0"/>
                                  </p:stCondLst>
                                  <p:endCondLst>
                                    <p:cond evt="begin" delay="0">
                                      <p:tn val="11"/>
                                    </p:cond>
                                  </p:endCondLst>
                                  <p:childTnLst>
                                    <p:set>
                                      <p:cBhvr>
                                        <p:cTn id="12" dur="1" fill="hold">
                                          <p:stCondLst>
                                            <p:cond delay="0"/>
                                          </p:stCondLst>
                                        </p:cTn>
                                        <p:tgtEl>
                                          <p:spTgt spid="3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4"/>
                                        </p:tgtEl>
                                        <p:attrNameLst>
                                          <p:attrName>style.visibility</p:attrName>
                                        </p:attrNameLst>
                                      </p:cBhvr>
                                      <p:to>
                                        <p:strVal val="visible"/>
                                      </p:to>
                                    </p:set>
                                  </p:childTnLst>
                                </p:cTn>
                              </p:par>
                              <p:par>
                                <p:cTn id="21" presetID="1" presetClass="entr" presetSubtype="0" fill="hold" grpId="0" nodeType="withEffect" nodePh="1">
                                  <p:stCondLst>
                                    <p:cond delay="0"/>
                                  </p:stCondLst>
                                  <p:endCondLst>
                                    <p:cond evt="begin" delay="0">
                                      <p:tn val="21"/>
                                    </p:cond>
                                  </p:endCondLst>
                                  <p:childTnLst>
                                    <p:set>
                                      <p:cBhvr>
                                        <p:cTn id="22" dur="1" fill="hold">
                                          <p:stCondLst>
                                            <p:cond delay="0"/>
                                          </p:stCondLst>
                                        </p:cTn>
                                        <p:tgtEl>
                                          <p:spTgt spid="3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 grpId="0" animBg="1"/>
      <p:bldP spid="359" grpId="0"/>
      <p:bldP spid="360" grpId="0" animBg="1"/>
      <p:bldP spid="361" grpId="0"/>
      <p:bldP spid="362" grpId="0" animBg="1"/>
      <p:bldP spid="363" grpId="0"/>
      <p:bldP spid="364" grpId="0" animBg="1"/>
      <p:bldP spid="365" grpId="0"/>
      <p:bldP spid="366" grpId="0" animBg="1"/>
      <p:bldP spid="36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Sentinel</a:t>
            </a:r>
          </a:p>
        </p:txBody>
      </p:sp>
      <p:pic>
        <p:nvPicPr>
          <p:cNvPr id="3" name="Picture 2">
            <a:extLst>
              <a:ext uri="{FF2B5EF4-FFF2-40B4-BE49-F238E27FC236}">
                <a16:creationId xmlns:a16="http://schemas.microsoft.com/office/drawing/2014/main" id="{58246202-F052-A54B-8A30-B32FEB9417E4}"/>
              </a:ext>
            </a:extLst>
          </p:cNvPr>
          <p:cNvPicPr>
            <a:picLocks noChangeAspect="1"/>
          </p:cNvPicPr>
          <p:nvPr/>
        </p:nvPicPr>
        <p:blipFill>
          <a:blip r:embed="rId3"/>
          <a:stretch>
            <a:fillRect/>
          </a:stretch>
        </p:blipFill>
        <p:spPr>
          <a:xfrm>
            <a:off x="9583" y="1030083"/>
            <a:ext cx="6807200" cy="5232400"/>
          </a:xfrm>
          <a:prstGeom prst="rect">
            <a:avLst/>
          </a:prstGeom>
        </p:spPr>
      </p:pic>
      <p:pic>
        <p:nvPicPr>
          <p:cNvPr id="6" name="Picture 5">
            <a:extLst>
              <a:ext uri="{FF2B5EF4-FFF2-40B4-BE49-F238E27FC236}">
                <a16:creationId xmlns:a16="http://schemas.microsoft.com/office/drawing/2014/main" id="{4727A1AE-4CC1-B942-ABAE-D997E635E2BE}"/>
              </a:ext>
            </a:extLst>
          </p:cNvPr>
          <p:cNvPicPr>
            <a:picLocks noChangeAspect="1"/>
          </p:cNvPicPr>
          <p:nvPr/>
        </p:nvPicPr>
        <p:blipFill>
          <a:blip r:embed="rId4"/>
          <a:stretch>
            <a:fillRect/>
          </a:stretch>
        </p:blipFill>
        <p:spPr>
          <a:xfrm>
            <a:off x="2171447" y="1030083"/>
            <a:ext cx="6883400" cy="5232400"/>
          </a:xfrm>
          <a:prstGeom prst="rect">
            <a:avLst/>
          </a:prstGeom>
        </p:spPr>
      </p:pic>
    </p:spTree>
    <p:extLst>
      <p:ext uri="{BB962C8B-B14F-4D97-AF65-F5344CB8AC3E}">
        <p14:creationId xmlns:p14="http://schemas.microsoft.com/office/powerpoint/2010/main" val="102507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221368"/>
            <a:ext cx="8229600" cy="6116712"/>
          </a:xfrm>
        </p:spPr>
        <p:txBody>
          <a:bodyPr anchor="ctr"/>
          <a:lstStyle/>
          <a:p>
            <a:pPr marL="171450" lvl="0" indent="-171450">
              <a:spcBef>
                <a:spcPts val="0"/>
              </a:spcBef>
            </a:pPr>
            <a:r>
              <a:rPr lang="en" dirty="0">
                <a:solidFill>
                  <a:schemeClr val="bg1"/>
                </a:solidFill>
              </a:rPr>
              <a:t>The rate of hospitalizations with a principal diagnosis of pneumonia decreased by 27% from 2003 to 2009 while in-hospital mortality decreased by 28%. </a:t>
            </a:r>
          </a:p>
          <a:p>
            <a:pPr marL="171450" lvl="0" indent="-171450">
              <a:spcBef>
                <a:spcPts val="0"/>
              </a:spcBef>
              <a:buNone/>
            </a:pPr>
            <a:endParaRPr lang="en" dirty="0">
              <a:solidFill>
                <a:schemeClr val="bg1"/>
              </a:solidFill>
            </a:endParaRPr>
          </a:p>
          <a:p>
            <a:pPr marL="171450" lvl="0" indent="-171450">
              <a:spcBef>
                <a:spcPts val="0"/>
              </a:spcBef>
            </a:pPr>
            <a:r>
              <a:rPr lang="en" dirty="0">
                <a:solidFill>
                  <a:schemeClr val="bg1"/>
                </a:solidFill>
              </a:rPr>
              <a:t>During the same period, rates of hospitalization for sepsis and respiratory failure with a secondary diagnosis of pneumonia increased by 178% and 9%, respectively. </a:t>
            </a:r>
          </a:p>
          <a:p>
            <a:pPr marL="171450" lvl="0" indent="-171450">
              <a:spcBef>
                <a:spcPts val="0"/>
              </a:spcBef>
              <a:buNone/>
            </a:pPr>
            <a:endParaRPr lang="en" dirty="0">
              <a:solidFill>
                <a:schemeClr val="bg1"/>
              </a:solidFill>
            </a:endParaRPr>
          </a:p>
          <a:p>
            <a:pPr marL="171450" lvl="0" indent="-171450">
              <a:spcBef>
                <a:spcPts val="0"/>
              </a:spcBef>
            </a:pPr>
            <a:r>
              <a:rPr lang="en" dirty="0">
                <a:solidFill>
                  <a:schemeClr val="bg1"/>
                </a:solidFill>
              </a:rPr>
              <a:t>What is going on here?</a:t>
            </a:r>
          </a:p>
        </p:txBody>
      </p:sp>
    </p:spTree>
    <p:extLst>
      <p:ext uri="{BB962C8B-B14F-4D97-AF65-F5344CB8AC3E}">
        <p14:creationId xmlns:p14="http://schemas.microsoft.com/office/powerpoint/2010/main" val="526755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75BAE-8981-534F-9BCA-9F2560C0ACE6}"/>
              </a:ext>
            </a:extLst>
          </p:cNvPr>
          <p:cNvSpPr>
            <a:spLocks noGrp="1"/>
          </p:cNvSpPr>
          <p:nvPr>
            <p:ph type="title"/>
          </p:nvPr>
        </p:nvSpPr>
        <p:spPr/>
        <p:txBody>
          <a:bodyPr/>
          <a:lstStyle/>
          <a:p>
            <a:r>
              <a:rPr lang="en-US" dirty="0"/>
              <a:t>COVID-19 data networks</a:t>
            </a:r>
          </a:p>
        </p:txBody>
      </p:sp>
      <p:sp>
        <p:nvSpPr>
          <p:cNvPr id="3" name="Text Placeholder 2">
            <a:extLst>
              <a:ext uri="{FF2B5EF4-FFF2-40B4-BE49-F238E27FC236}">
                <a16:creationId xmlns:a16="http://schemas.microsoft.com/office/drawing/2014/main" id="{5545187B-5966-8049-B250-5B8C67007241}"/>
              </a:ext>
            </a:extLst>
          </p:cNvPr>
          <p:cNvSpPr>
            <a:spLocks noGrp="1"/>
          </p:cNvSpPr>
          <p:nvPr>
            <p:ph type="body" idx="1"/>
          </p:nvPr>
        </p:nvSpPr>
        <p:spPr>
          <a:xfrm>
            <a:off x="457200" y="2037170"/>
            <a:ext cx="8229600" cy="2664303"/>
          </a:xfrm>
        </p:spPr>
        <p:txBody>
          <a:bodyPr>
            <a:normAutofit lnSpcReduction="10000"/>
          </a:bodyPr>
          <a:lstStyle/>
          <a:p>
            <a:pPr marL="520700" indent="-514350">
              <a:buFont typeface="+mj-lt"/>
              <a:buAutoNum type="arabicPeriod"/>
            </a:pPr>
            <a:r>
              <a:rPr lang="en-US" sz="1600" dirty="0"/>
              <a:t>National COVID Cohort Collaborative (N3C), https://covid.cd2h.org/N3C via CD2H</a:t>
            </a:r>
          </a:p>
          <a:p>
            <a:pPr marL="520700" indent="-514350">
              <a:buFont typeface="+mj-lt"/>
              <a:buAutoNum type="arabicPeriod"/>
            </a:pPr>
            <a:r>
              <a:rPr lang="en-US" sz="1600" dirty="0"/>
              <a:t>Consortium for Clinical Characterization of COVID-19 by EHR - https://</a:t>
            </a:r>
            <a:r>
              <a:rPr lang="en-US" sz="1600" dirty="0" err="1"/>
              <a:t>covidclinical.net</a:t>
            </a:r>
            <a:r>
              <a:rPr lang="en-US" sz="1600" dirty="0"/>
              <a:t>/</a:t>
            </a:r>
          </a:p>
          <a:p>
            <a:pPr marL="520700" indent="-514350">
              <a:buFont typeface="+mj-lt"/>
              <a:buAutoNum type="arabicPeriod"/>
            </a:pPr>
            <a:r>
              <a:rPr lang="en-US" sz="1600" dirty="0"/>
              <a:t>Observational Health Data Sciences and Informatics, </a:t>
            </a:r>
            <a:r>
              <a:rPr lang="en-US" sz="1600" dirty="0" err="1"/>
              <a:t>www.ohdsi.org</a:t>
            </a:r>
            <a:r>
              <a:rPr lang="en-US" sz="1600" dirty="0"/>
              <a:t>/covid-19-updates/</a:t>
            </a:r>
          </a:p>
          <a:p>
            <a:pPr marL="520700" indent="-514350">
              <a:buFont typeface="+mj-lt"/>
              <a:buAutoNum type="arabicPeriod"/>
            </a:pPr>
            <a:r>
              <a:rPr lang="en-US" sz="1600" dirty="0"/>
              <a:t>COVID-19 Healthcare Coalition https://c19hcc.org/ </a:t>
            </a:r>
          </a:p>
          <a:p>
            <a:pPr marL="520700" indent="-514350">
              <a:buFont typeface="+mj-lt"/>
              <a:buAutoNum type="arabicPeriod"/>
            </a:pPr>
            <a:r>
              <a:rPr lang="en-US" sz="1600" dirty="0"/>
              <a:t>COVID-NET by the CDC - https://</a:t>
            </a:r>
            <a:r>
              <a:rPr lang="en-US" sz="1600" dirty="0" err="1"/>
              <a:t>gis.cdc.gov</a:t>
            </a:r>
            <a:r>
              <a:rPr lang="en-US" sz="1600" dirty="0"/>
              <a:t>/grasp/</a:t>
            </a:r>
            <a:r>
              <a:rPr lang="en-US" sz="1600" dirty="0" err="1"/>
              <a:t>COVIDNet</a:t>
            </a:r>
            <a:r>
              <a:rPr lang="en-US" sz="1600" dirty="0"/>
              <a:t>/COVID19_5.html</a:t>
            </a:r>
          </a:p>
          <a:p>
            <a:pPr marL="520700" indent="-514350">
              <a:buFont typeface="+mj-lt"/>
              <a:buAutoNum type="arabicPeriod"/>
            </a:pPr>
            <a:r>
              <a:rPr lang="en-US" sz="1600" dirty="0"/>
              <a:t>COVID19 Research Database: https://covid19researchdatabase.org/</a:t>
            </a:r>
          </a:p>
          <a:p>
            <a:pPr marL="520700" indent="-514350">
              <a:buFont typeface="+mj-lt"/>
              <a:buAutoNum type="arabicPeriod"/>
            </a:pPr>
            <a:r>
              <a:rPr lang="en-US" sz="1600" dirty="0" err="1"/>
              <a:t>Aetion</a:t>
            </a:r>
            <a:r>
              <a:rPr lang="en-US" sz="1600" dirty="0"/>
              <a:t> and </a:t>
            </a:r>
            <a:r>
              <a:rPr lang="en-US" sz="1600" dirty="0" err="1"/>
              <a:t>HealthVerity</a:t>
            </a:r>
            <a:r>
              <a:rPr lang="en-US" sz="1600" dirty="0"/>
              <a:t> opening to researchers - https://</a:t>
            </a:r>
            <a:r>
              <a:rPr lang="en-US" sz="1600" dirty="0" err="1"/>
              <a:t>info.healthverity.com</a:t>
            </a:r>
            <a:r>
              <a:rPr lang="en-US" sz="1600" dirty="0"/>
              <a:t>/covid-19</a:t>
            </a:r>
          </a:p>
          <a:p>
            <a:pPr marL="520700" indent="-514350">
              <a:buFont typeface="+mj-lt"/>
              <a:buAutoNum type="arabicPeriod"/>
            </a:pPr>
            <a:r>
              <a:rPr lang="en-US" sz="1600" dirty="0"/>
              <a:t>Epic’s take → </a:t>
            </a:r>
            <a:r>
              <a:rPr lang="en-US" sz="1600" dirty="0" err="1"/>
              <a:t>www.ehrn.org</a:t>
            </a:r>
            <a:r>
              <a:rPr lang="en-US" sz="1600" dirty="0"/>
              <a:t> </a:t>
            </a:r>
          </a:p>
        </p:txBody>
      </p:sp>
    </p:spTree>
    <p:extLst>
      <p:ext uri="{BB962C8B-B14F-4D97-AF65-F5344CB8AC3E}">
        <p14:creationId xmlns:p14="http://schemas.microsoft.com/office/powerpoint/2010/main" val="6075584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720089" y="2362200"/>
            <a:ext cx="7772400" cy="1362075"/>
          </a:xfrm>
          <a:prstGeom prst="rect">
            <a:avLst/>
          </a:prstGeom>
          <a:solidFill>
            <a:srgbClr val="FFFF99"/>
          </a:solid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dirty="0"/>
              <a:t>Center for Population Health Sciences</a:t>
            </a:r>
            <a:endParaRPr lang="en" dirty="0"/>
          </a:p>
        </p:txBody>
      </p:sp>
      <p:sp>
        <p:nvSpPr>
          <p:cNvPr id="325" name="Shape 325"/>
          <p:cNvSpPr txBox="1">
            <a:spLocks noGrp="1"/>
          </p:cNvSpPr>
          <p:nvPr>
            <p:ph type="body" idx="1"/>
          </p:nvPr>
        </p:nvSpPr>
        <p:spPr>
          <a:xfrm>
            <a:off x="722312" y="3744912"/>
            <a:ext cx="7772400" cy="1500187"/>
          </a:xfrm>
          <a:prstGeom prst="rect">
            <a:avLst/>
          </a:prstGeom>
          <a:noFill/>
          <a:ln>
            <a:noFill/>
          </a:ln>
        </p:spPr>
        <p:txBody>
          <a:bodyPr lIns="91425" tIns="45700" rIns="91425" bIns="45700" anchor="ctr" anchorCtr="0">
            <a:noAutofit/>
          </a:bodyPr>
          <a:lstStyle/>
          <a:p>
            <a:pPr marL="0" marR="0" lvl="0" indent="0" algn="ctr" rtl="0">
              <a:spcBef>
                <a:spcPts val="0"/>
              </a:spcBef>
              <a:buClr>
                <a:srgbClr val="888888"/>
              </a:buClr>
              <a:buSzPct val="25000"/>
              <a:buFont typeface="Arial"/>
              <a:buNone/>
            </a:pPr>
            <a:r>
              <a:rPr lang="en-US" sz="2000" b="0" i="0" u="none" strike="noStrike" cap="none" dirty="0">
                <a:solidFill>
                  <a:srgbClr val="888888"/>
                </a:solidFill>
                <a:latin typeface="Calibri"/>
                <a:ea typeface="Calibri"/>
                <a:cs typeface="Calibri"/>
                <a:sym typeface="Calibri"/>
              </a:rPr>
              <a:t>The best kept secret on campus!</a:t>
            </a:r>
            <a:endParaRPr sz="2000" b="0" i="0" u="none" strike="noStrike" cap="none"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366481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2" name="Picture 1">
            <a:extLst>
              <a:ext uri="{FF2B5EF4-FFF2-40B4-BE49-F238E27FC236}">
                <a16:creationId xmlns:a16="http://schemas.microsoft.com/office/drawing/2014/main" id="{1899E649-EF7A-3841-93B7-8FD1AA23032F}"/>
              </a:ext>
            </a:extLst>
          </p:cNvPr>
          <p:cNvPicPr>
            <a:picLocks noChangeAspect="1"/>
          </p:cNvPicPr>
          <p:nvPr/>
        </p:nvPicPr>
        <p:blipFill>
          <a:blip r:embed="rId3"/>
          <a:stretch>
            <a:fillRect/>
          </a:stretch>
        </p:blipFill>
        <p:spPr>
          <a:xfrm>
            <a:off x="127000" y="0"/>
            <a:ext cx="8890000" cy="6858000"/>
          </a:xfrm>
          <a:prstGeom prst="rect">
            <a:avLst/>
          </a:prstGeom>
        </p:spPr>
      </p:pic>
      <p:pic>
        <p:nvPicPr>
          <p:cNvPr id="3" name="Picture 2">
            <a:extLst>
              <a:ext uri="{FF2B5EF4-FFF2-40B4-BE49-F238E27FC236}">
                <a16:creationId xmlns:a16="http://schemas.microsoft.com/office/drawing/2014/main" id="{835BA925-CCCE-5F73-D16F-FED9CC162E40}"/>
              </a:ext>
            </a:extLst>
          </p:cNvPr>
          <p:cNvPicPr>
            <a:picLocks noChangeAspect="1"/>
          </p:cNvPicPr>
          <p:nvPr/>
        </p:nvPicPr>
        <p:blipFill>
          <a:blip r:embed="rId4"/>
          <a:stretch>
            <a:fillRect/>
          </a:stretch>
        </p:blipFill>
        <p:spPr>
          <a:xfrm>
            <a:off x="126999" y="0"/>
            <a:ext cx="8896141" cy="63246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8FD66F-ECD0-0342-8B98-FE4E68408290}"/>
              </a:ext>
            </a:extLst>
          </p:cNvPr>
          <p:cNvSpPr>
            <a:spLocks noGrp="1"/>
          </p:cNvSpPr>
          <p:nvPr>
            <p:ph type="sldNum" sz="quarter" idx="12"/>
          </p:nvPr>
        </p:nvSpPr>
        <p:spPr/>
        <p:txBody>
          <a:bodyPr/>
          <a:lstStyle/>
          <a:p>
            <a:fld id="{2066355A-084C-D24E-9AD2-7E4FC41EA627}" type="slidenum">
              <a:rPr lang="en-US" smtClean="0"/>
              <a:pPr/>
              <a:t>5</a:t>
            </a:fld>
            <a:endParaRPr lang="en-US"/>
          </a:p>
        </p:txBody>
      </p:sp>
      <p:pic>
        <p:nvPicPr>
          <p:cNvPr id="3" name="Picture 2" descr="Timeline&#10;&#10;Description automatically generated">
            <a:extLst>
              <a:ext uri="{FF2B5EF4-FFF2-40B4-BE49-F238E27FC236}">
                <a16:creationId xmlns:a16="http://schemas.microsoft.com/office/drawing/2014/main" id="{C71E4594-AB2F-4241-A481-55181A48D423}"/>
              </a:ext>
            </a:extLst>
          </p:cNvPr>
          <p:cNvPicPr>
            <a:picLocks noChangeAspect="1"/>
          </p:cNvPicPr>
          <p:nvPr/>
        </p:nvPicPr>
        <p:blipFill rotWithShape="1">
          <a:blip r:embed="rId3"/>
          <a:srcRect t="28518" b="3735"/>
          <a:stretch/>
        </p:blipFill>
        <p:spPr>
          <a:xfrm>
            <a:off x="626735" y="1361766"/>
            <a:ext cx="7890531" cy="4021442"/>
          </a:xfrm>
          <a:prstGeom prst="rect">
            <a:avLst/>
          </a:prstGeom>
        </p:spPr>
      </p:pic>
      <p:sp>
        <p:nvSpPr>
          <p:cNvPr id="4" name="Title 3">
            <a:extLst>
              <a:ext uri="{FF2B5EF4-FFF2-40B4-BE49-F238E27FC236}">
                <a16:creationId xmlns:a16="http://schemas.microsoft.com/office/drawing/2014/main" id="{613765FE-6123-964C-9256-F64F96F61E52}"/>
              </a:ext>
            </a:extLst>
          </p:cNvPr>
          <p:cNvSpPr txBox="1">
            <a:spLocks/>
          </p:cNvSpPr>
          <p:nvPr/>
        </p:nvSpPr>
        <p:spPr>
          <a:xfrm>
            <a:off x="342900" y="424551"/>
            <a:ext cx="8421272" cy="952500"/>
          </a:xfrm>
          <a:prstGeom prst="rect">
            <a:avLst/>
          </a:prstGeom>
        </p:spPr>
        <p:txBody>
          <a:bodyPr anchor="ctr">
            <a:normAutofit/>
          </a:bodyPr>
          <a:lstStyle>
            <a:lvl1pPr algn="l" defTabSz="457123" rtl="0" eaLnBrk="1" latinLnBrk="0" hangingPunct="1">
              <a:spcBef>
                <a:spcPct val="0"/>
              </a:spcBef>
              <a:buNone/>
              <a:defRPr sz="3400" b="0" i="0" kern="1200">
                <a:solidFill>
                  <a:schemeClr val="tx2"/>
                </a:solidFill>
                <a:latin typeface="Source Sans Pro"/>
                <a:ea typeface="+mj-ea"/>
                <a:cs typeface="Source Sans Pro"/>
              </a:defRPr>
            </a:lvl1pPr>
          </a:lstStyle>
          <a:p>
            <a:pPr algn="ctr"/>
            <a:r>
              <a:rPr lang="en-US" sz="3200" dirty="0">
                <a:solidFill>
                  <a:srgbClr val="55565A"/>
                </a:solidFill>
                <a:latin typeface="Source Sans Pro Light" panose="020B0403030403020204" pitchFamily="34" charset="0"/>
                <a:ea typeface="Source Sans Pro Light" panose="020B0403030403020204" pitchFamily="34" charset="0"/>
              </a:rPr>
              <a:t>A patient timeline has multiple types of data</a:t>
            </a:r>
          </a:p>
        </p:txBody>
      </p:sp>
      <p:sp>
        <p:nvSpPr>
          <p:cNvPr id="5" name="Title 3">
            <a:extLst>
              <a:ext uri="{FF2B5EF4-FFF2-40B4-BE49-F238E27FC236}">
                <a16:creationId xmlns:a16="http://schemas.microsoft.com/office/drawing/2014/main" id="{2FB08D75-7736-9B1F-AD50-75A393B04641}"/>
              </a:ext>
            </a:extLst>
          </p:cNvPr>
          <p:cNvSpPr txBox="1">
            <a:spLocks/>
          </p:cNvSpPr>
          <p:nvPr/>
        </p:nvSpPr>
        <p:spPr>
          <a:xfrm>
            <a:off x="342900" y="5349872"/>
            <a:ext cx="8421272" cy="952500"/>
          </a:xfrm>
          <a:prstGeom prst="rect">
            <a:avLst/>
          </a:prstGeom>
        </p:spPr>
        <p:txBody>
          <a:bodyPr anchor="ctr">
            <a:normAutofit fontScale="92500"/>
          </a:bodyPr>
          <a:lstStyle>
            <a:lvl1pPr algn="l" defTabSz="457123" rtl="0" eaLnBrk="1" latinLnBrk="0" hangingPunct="1">
              <a:spcBef>
                <a:spcPct val="0"/>
              </a:spcBef>
              <a:buNone/>
              <a:defRPr sz="3400" b="0" i="0" kern="1200">
                <a:solidFill>
                  <a:schemeClr val="tx2"/>
                </a:solidFill>
                <a:latin typeface="Source Sans Pro"/>
                <a:ea typeface="+mj-ea"/>
                <a:cs typeface="Source Sans Pro"/>
              </a:defRPr>
            </a:lvl1pPr>
          </a:lstStyle>
          <a:p>
            <a:pPr algn="ctr"/>
            <a:r>
              <a:rPr lang="en-US" sz="3200" dirty="0">
                <a:solidFill>
                  <a:srgbClr val="55565A"/>
                </a:solidFill>
                <a:latin typeface="Source Sans Pro Light" panose="020B0403030403020204" pitchFamily="34" charset="0"/>
                <a:ea typeface="Source Sans Pro Light" panose="020B0403030403020204" pitchFamily="34" charset="0"/>
              </a:rPr>
              <a:t>What gets recorded is influenced by the “ecosystem”</a:t>
            </a:r>
          </a:p>
        </p:txBody>
      </p:sp>
    </p:spTree>
    <p:extLst>
      <p:ext uri="{BB962C8B-B14F-4D97-AF65-F5344CB8AC3E}">
        <p14:creationId xmlns:p14="http://schemas.microsoft.com/office/powerpoint/2010/main" val="2011809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7804A2-095E-0A4C-BD51-7E932B97A3E6}"/>
              </a:ext>
            </a:extLst>
          </p:cNvPr>
          <p:cNvSpPr>
            <a:spLocks noGrp="1"/>
          </p:cNvSpPr>
          <p:nvPr>
            <p:ph type="title"/>
          </p:nvPr>
        </p:nvSpPr>
        <p:spPr>
          <a:xfrm>
            <a:off x="0" y="244647"/>
            <a:ext cx="9143999" cy="1143000"/>
          </a:xfrm>
        </p:spPr>
        <p:txBody>
          <a:bodyPr anchor="ctr">
            <a:normAutofit/>
          </a:bodyPr>
          <a:lstStyle/>
          <a:p>
            <a:pPr algn="ctr"/>
            <a:r>
              <a:rPr lang="en-US" sz="3200" b="1" dirty="0">
                <a:solidFill>
                  <a:srgbClr val="55565A"/>
                </a:solidFill>
                <a:latin typeface="Source Sans Pro" panose="020B0503030403020204" pitchFamily="34" charset="0"/>
                <a:ea typeface="Source Sans Pro" panose="020B0503030403020204" pitchFamily="34" charset="0"/>
              </a:rPr>
              <a:t>Remember how the incentives shape what is recorded!</a:t>
            </a:r>
          </a:p>
        </p:txBody>
      </p:sp>
      <p:pic>
        <p:nvPicPr>
          <p:cNvPr id="2" name="Graphic 1">
            <a:extLst>
              <a:ext uri="{FF2B5EF4-FFF2-40B4-BE49-F238E27FC236}">
                <a16:creationId xmlns:a16="http://schemas.microsoft.com/office/drawing/2014/main" id="{CD824DF7-84B5-FB39-C364-0B64B85455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4777" y="4222994"/>
            <a:ext cx="4033831" cy="2192094"/>
          </a:xfrm>
          <a:prstGeom prst="rect">
            <a:avLst/>
          </a:prstGeom>
        </p:spPr>
      </p:pic>
      <p:pic>
        <p:nvPicPr>
          <p:cNvPr id="3" name="Graphic 2">
            <a:extLst>
              <a:ext uri="{FF2B5EF4-FFF2-40B4-BE49-F238E27FC236}">
                <a16:creationId xmlns:a16="http://schemas.microsoft.com/office/drawing/2014/main" id="{C349FA74-FC5B-C532-6868-FD48EEC6D0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9626" y="1479478"/>
            <a:ext cx="4019599" cy="2835347"/>
          </a:xfrm>
          <a:prstGeom prst="rect">
            <a:avLst/>
          </a:prstGeom>
        </p:spPr>
      </p:pic>
      <p:cxnSp>
        <p:nvCxnSpPr>
          <p:cNvPr id="5" name="Straight Arrow Connector 4">
            <a:extLst>
              <a:ext uri="{FF2B5EF4-FFF2-40B4-BE49-F238E27FC236}">
                <a16:creationId xmlns:a16="http://schemas.microsoft.com/office/drawing/2014/main" id="{E201E05B-1860-3AC3-8D13-B3D9DCB4E463}"/>
              </a:ext>
            </a:extLst>
          </p:cNvPr>
          <p:cNvCxnSpPr>
            <a:cxnSpLocks/>
          </p:cNvCxnSpPr>
          <p:nvPr/>
        </p:nvCxnSpPr>
        <p:spPr>
          <a:xfrm>
            <a:off x="4383339" y="3557904"/>
            <a:ext cx="502875" cy="496851"/>
          </a:xfrm>
          <a:prstGeom prst="straightConnector1">
            <a:avLst/>
          </a:prstGeom>
          <a:ln w="76200">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61395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698500"/>
            <a:ext cx="9144000" cy="6159500"/>
          </a:xfrm>
          <a:prstGeom prst="rect">
            <a:avLst/>
          </a:prstGeom>
        </p:spPr>
      </p:pic>
      <p:sp>
        <p:nvSpPr>
          <p:cNvPr id="4" name="Shape 295"/>
          <p:cNvSpPr txBox="1">
            <a:spLocks/>
          </p:cNvSpPr>
          <p:nvPr/>
        </p:nvSpPr>
        <p:spPr>
          <a:xfrm>
            <a:off x="0" y="0"/>
            <a:ext cx="9144000" cy="1143000"/>
          </a:xfrm>
          <a:prstGeom prst="rect">
            <a:avLst/>
          </a:prstGeom>
          <a:noFill/>
          <a:ln>
            <a:noFill/>
          </a:ln>
        </p:spPr>
        <p:txBody>
          <a:bodyPr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buClr>
                <a:schemeClr val="dk1"/>
              </a:buClr>
              <a:buSzPct val="25000"/>
              <a:buFont typeface="Calibri"/>
              <a:buNone/>
            </a:pPr>
            <a:r>
              <a:rPr lang="en-US" sz="3600" b="1" dirty="0">
                <a:solidFill>
                  <a:schemeClr val="dk1"/>
                </a:solidFill>
                <a:latin typeface="Calibri" charset="0"/>
                <a:ea typeface="Calibri" charset="0"/>
                <a:cs typeface="Calibri" charset="0"/>
                <a:sym typeface="Calibri"/>
              </a:rPr>
              <a:t>Utilization is recorded in many ways</a:t>
            </a:r>
            <a:endParaRPr lang="is-IS" sz="3600" b="1" dirty="0">
              <a:solidFill>
                <a:schemeClr val="dk1"/>
              </a:solidFill>
              <a:latin typeface="Calibri" charset="0"/>
              <a:ea typeface="Calibri" charset="0"/>
              <a:cs typeface="Calibri" charset="0"/>
              <a:sym typeface="Calibri"/>
            </a:endParaRPr>
          </a:p>
          <a:p>
            <a:pPr>
              <a:buClr>
                <a:schemeClr val="dk1"/>
              </a:buClr>
              <a:buSzPct val="25000"/>
              <a:buFont typeface="Calibri"/>
              <a:buNone/>
            </a:pPr>
            <a:endParaRPr lang="en" sz="2400" b="1" dirty="0">
              <a:latin typeface="Calibri" charset="0"/>
              <a:ea typeface="Calibri" charset="0"/>
              <a:cs typeface="Calibri" charset="0"/>
            </a:endParaRPr>
          </a:p>
        </p:txBody>
      </p:sp>
      <p:pic>
        <p:nvPicPr>
          <p:cNvPr id="6" name="Picture 5"/>
          <p:cNvPicPr>
            <a:picLocks noChangeAspect="1"/>
          </p:cNvPicPr>
          <p:nvPr/>
        </p:nvPicPr>
        <p:blipFill>
          <a:blip r:embed="rId4"/>
          <a:stretch>
            <a:fillRect/>
          </a:stretch>
        </p:blipFill>
        <p:spPr>
          <a:xfrm>
            <a:off x="6072754" y="2933921"/>
            <a:ext cx="3136900" cy="1244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38858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720089" y="2362200"/>
            <a:ext cx="7772400" cy="1362075"/>
          </a:xfrm>
          <a:prstGeom prst="rect">
            <a:avLst/>
          </a:prstGeom>
          <a:solidFill>
            <a:srgbClr val="FFFF99"/>
          </a:solid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 dirty="0"/>
              <a:t>Health Care Data </a:t>
            </a:r>
            <a:r>
              <a:rPr lang="en" sz="4000" b="1" i="0" u="none" strike="noStrike" cap="none" dirty="0">
                <a:solidFill>
                  <a:schemeClr val="dk1"/>
                </a:solidFill>
                <a:latin typeface="Calibri"/>
                <a:ea typeface="Calibri"/>
                <a:cs typeface="Calibri"/>
                <a:sym typeface="Calibri"/>
              </a:rPr>
              <a:t>Sources</a:t>
            </a:r>
            <a:endParaRPr lang="en" dirty="0"/>
          </a:p>
        </p:txBody>
      </p:sp>
      <p:sp>
        <p:nvSpPr>
          <p:cNvPr id="325" name="Shape 325"/>
          <p:cNvSpPr txBox="1">
            <a:spLocks noGrp="1"/>
          </p:cNvSpPr>
          <p:nvPr>
            <p:ph type="body" idx="1"/>
          </p:nvPr>
        </p:nvSpPr>
        <p:spPr>
          <a:xfrm>
            <a:off x="722312" y="3744912"/>
            <a:ext cx="7772400" cy="1500187"/>
          </a:xfrm>
          <a:prstGeom prst="rect">
            <a:avLst/>
          </a:prstGeom>
          <a:noFill/>
          <a:ln>
            <a:noFill/>
          </a:ln>
        </p:spPr>
        <p:txBody>
          <a:bodyPr lIns="91425" tIns="45700" rIns="91425" bIns="45700" anchor="b" anchorCtr="0">
            <a:noAutofit/>
          </a:bodyPr>
          <a:lstStyle/>
          <a:p>
            <a:pPr marL="0" marR="0" lvl="0" indent="0" algn="l" rtl="0">
              <a:spcBef>
                <a:spcPts val="0"/>
              </a:spcBef>
              <a:buClr>
                <a:srgbClr val="888888"/>
              </a:buClr>
              <a:buSzPct val="25000"/>
              <a:buFont typeface="Arial"/>
              <a:buNone/>
            </a:pPr>
            <a:endParaRPr sz="2000" b="0" i="0" u="none" strike="noStrike" cap="none">
              <a:solidFill>
                <a:srgbClr val="888888"/>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graphicFrame>
        <p:nvGraphicFramePr>
          <p:cNvPr id="330" name="Shape 330"/>
          <p:cNvGraphicFramePr/>
          <p:nvPr>
            <p:extLst>
              <p:ext uri="{D42A27DB-BD31-4B8C-83A1-F6EECF244321}">
                <p14:modId xmlns:p14="http://schemas.microsoft.com/office/powerpoint/2010/main" val="197701752"/>
              </p:ext>
            </p:extLst>
          </p:nvPr>
        </p:nvGraphicFramePr>
        <p:xfrm>
          <a:off x="823950" y="405350"/>
          <a:ext cx="7423500" cy="6187230"/>
        </p:xfrm>
        <a:graphic>
          <a:graphicData uri="http://schemas.openxmlformats.org/drawingml/2006/table">
            <a:tbl>
              <a:tblPr>
                <a:noFill/>
                <a:tableStyleId>{15E2477E-E21C-4D8C-87D2-4026EA475A72}</a:tableStyleId>
              </a:tblPr>
              <a:tblGrid>
                <a:gridCol w="2474500">
                  <a:extLst>
                    <a:ext uri="{9D8B030D-6E8A-4147-A177-3AD203B41FA5}">
                      <a16:colId xmlns:a16="http://schemas.microsoft.com/office/drawing/2014/main" val="20000"/>
                    </a:ext>
                  </a:extLst>
                </a:gridCol>
                <a:gridCol w="2474500">
                  <a:extLst>
                    <a:ext uri="{9D8B030D-6E8A-4147-A177-3AD203B41FA5}">
                      <a16:colId xmlns:a16="http://schemas.microsoft.com/office/drawing/2014/main" val="20001"/>
                    </a:ext>
                  </a:extLst>
                </a:gridCol>
                <a:gridCol w="2474500">
                  <a:extLst>
                    <a:ext uri="{9D8B030D-6E8A-4147-A177-3AD203B41FA5}">
                      <a16:colId xmlns:a16="http://schemas.microsoft.com/office/drawing/2014/main" val="20002"/>
                    </a:ext>
                  </a:extLst>
                </a:gridCol>
              </a:tblGrid>
              <a:tr h="381000">
                <a:tc>
                  <a:txBody>
                    <a:bodyPr/>
                    <a:lstStyle/>
                    <a:p>
                      <a:pPr lvl="0">
                        <a:spcBef>
                          <a:spcPts val="0"/>
                        </a:spcBef>
                        <a:buNone/>
                      </a:pPr>
                      <a:r>
                        <a:rPr lang="en" b="1"/>
                        <a:t>Type</a:t>
                      </a:r>
                    </a:p>
                  </a:txBody>
                  <a:tcPr marL="91425" marR="91425" marT="91425" marB="91425"/>
                </a:tc>
                <a:tc>
                  <a:txBody>
                    <a:bodyPr/>
                    <a:lstStyle/>
                    <a:p>
                      <a:pPr lvl="0" rtl="0">
                        <a:spcBef>
                          <a:spcPts val="0"/>
                        </a:spcBef>
                        <a:buNone/>
                      </a:pPr>
                      <a:r>
                        <a:rPr lang="en" b="1" dirty="0"/>
                        <a:t>Content</a:t>
                      </a:r>
                    </a:p>
                  </a:txBody>
                  <a:tcPr marL="91425" marR="91425" marT="91425" marB="91425"/>
                </a:tc>
                <a:tc>
                  <a:txBody>
                    <a:bodyPr/>
                    <a:lstStyle/>
                    <a:p>
                      <a:pPr lvl="0" rtl="0">
                        <a:spcBef>
                          <a:spcPts val="0"/>
                        </a:spcBef>
                        <a:buNone/>
                      </a:pPr>
                      <a:r>
                        <a:rPr lang="en" b="1" dirty="0"/>
                        <a:t>Example Source(s)</a:t>
                      </a:r>
                    </a:p>
                  </a:txBody>
                  <a:tcPr marL="91425" marR="91425" marT="91425" marB="91425"/>
                </a:tc>
                <a:extLst>
                  <a:ext uri="{0D108BD9-81ED-4DB2-BD59-A6C34878D82A}">
                    <a16:rowId xmlns:a16="http://schemas.microsoft.com/office/drawing/2014/main" val="10000"/>
                  </a:ext>
                </a:extLst>
              </a:tr>
              <a:tr h="396200">
                <a:tc>
                  <a:txBody>
                    <a:bodyPr/>
                    <a:lstStyle/>
                    <a:p>
                      <a:pPr lvl="0">
                        <a:spcBef>
                          <a:spcPts val="0"/>
                        </a:spcBef>
                        <a:buNone/>
                      </a:pPr>
                      <a:r>
                        <a:rPr lang="en" b="1" dirty="0"/>
                        <a:t>Hospital data</a:t>
                      </a:r>
                      <a:endParaRPr lang="en-US" b="1" dirty="0"/>
                    </a:p>
                    <a:p>
                      <a:pPr lvl="0">
                        <a:spcBef>
                          <a:spcPts val="0"/>
                        </a:spcBef>
                        <a:buNone/>
                      </a:pPr>
                      <a:endParaRPr lang="en-US" b="1" dirty="0"/>
                    </a:p>
                    <a:p>
                      <a:pPr lvl="0">
                        <a:spcBef>
                          <a:spcPts val="0"/>
                        </a:spcBef>
                        <a:buNone/>
                      </a:pPr>
                      <a:endParaRPr lang="en-US" b="1" dirty="0"/>
                    </a:p>
                    <a:p>
                      <a:pPr lvl="0">
                        <a:spcBef>
                          <a:spcPts val="0"/>
                        </a:spcBef>
                        <a:buNone/>
                      </a:pPr>
                      <a:endParaRPr lang="en-US" b="1" dirty="0"/>
                    </a:p>
                    <a:p>
                      <a:pPr lvl="0">
                        <a:spcBef>
                          <a:spcPts val="0"/>
                        </a:spcBef>
                        <a:buNone/>
                      </a:pPr>
                      <a:endParaRPr lang="en" b="1" dirty="0"/>
                    </a:p>
                  </a:txBody>
                  <a:tcPr marL="91425" marR="91425" marT="91425" marB="91425"/>
                </a:tc>
                <a:tc>
                  <a:txBody>
                    <a:bodyPr/>
                    <a:lstStyle/>
                    <a:p>
                      <a:pPr lvl="0" rtl="0">
                        <a:spcBef>
                          <a:spcPts val="0"/>
                        </a:spcBef>
                        <a:buNone/>
                      </a:pPr>
                      <a:endParaRPr lang="en" dirty="0"/>
                    </a:p>
                  </a:txBody>
                  <a:tcPr marL="91425" marR="91425" marT="91425" marB="91425"/>
                </a:tc>
                <a:tc>
                  <a:txBody>
                    <a:bodyPr/>
                    <a:lstStyle/>
                    <a:p>
                      <a:pPr lvl="0" rtl="0">
                        <a:spcBef>
                          <a:spcPts val="0"/>
                        </a:spcBef>
                        <a:buNone/>
                      </a:pPr>
                      <a:endParaRPr lang="en" dirty="0"/>
                    </a:p>
                  </a:txBody>
                  <a:tcPr marL="91425" marR="91425" marT="91425" marB="91425"/>
                </a:tc>
                <a:extLst>
                  <a:ext uri="{0D108BD9-81ED-4DB2-BD59-A6C34878D82A}">
                    <a16:rowId xmlns:a16="http://schemas.microsoft.com/office/drawing/2014/main" val="10001"/>
                  </a:ext>
                </a:extLst>
              </a:tr>
              <a:tr h="396200">
                <a:tc>
                  <a:txBody>
                    <a:bodyPr/>
                    <a:lstStyle/>
                    <a:p>
                      <a:pPr lvl="0">
                        <a:spcBef>
                          <a:spcPts val="0"/>
                        </a:spcBef>
                        <a:buNone/>
                      </a:pPr>
                      <a:r>
                        <a:rPr lang="en" b="1"/>
                        <a:t>Insurance/billing data</a:t>
                      </a:r>
                    </a:p>
                  </a:txBody>
                  <a:tcPr marL="91425" marR="91425" marT="91425" marB="91425"/>
                </a:tc>
                <a:tc>
                  <a:txBody>
                    <a:bodyPr/>
                    <a:lstStyle/>
                    <a:p>
                      <a:pPr lvl="0" rtl="0">
                        <a:spcBef>
                          <a:spcPts val="0"/>
                        </a:spcBef>
                        <a:buNone/>
                      </a:pPr>
                      <a:endParaRPr lang="en-US" dirty="0"/>
                    </a:p>
                    <a:p>
                      <a:pPr lvl="0" rtl="0">
                        <a:spcBef>
                          <a:spcPts val="0"/>
                        </a:spcBef>
                        <a:buNone/>
                      </a:pPr>
                      <a:endParaRPr lang="en-US" dirty="0"/>
                    </a:p>
                    <a:p>
                      <a:pPr lvl="0" rtl="0">
                        <a:spcBef>
                          <a:spcPts val="0"/>
                        </a:spcBef>
                        <a:buNone/>
                      </a:pPr>
                      <a:endParaRPr lang="en-US" dirty="0"/>
                    </a:p>
                    <a:p>
                      <a:pPr lvl="0" rtl="0">
                        <a:spcBef>
                          <a:spcPts val="0"/>
                        </a:spcBef>
                        <a:buNone/>
                      </a:pPr>
                      <a:endParaRPr lang="en-US" dirty="0"/>
                    </a:p>
                  </a:txBody>
                  <a:tcPr marL="91425" marR="91425" marT="91425" marB="91425"/>
                </a:tc>
                <a:tc>
                  <a:txBody>
                    <a:bodyPr/>
                    <a:lstStyle/>
                    <a:p>
                      <a:pPr lvl="0" rtl="0">
                        <a:spcBef>
                          <a:spcPts val="0"/>
                        </a:spcBef>
                        <a:buNone/>
                      </a:pPr>
                      <a:endParaRPr lang="en" dirty="0"/>
                    </a:p>
                  </a:txBody>
                  <a:tcPr marL="91425" marR="91425" marT="91425" marB="91425"/>
                </a:tc>
                <a:extLst>
                  <a:ext uri="{0D108BD9-81ED-4DB2-BD59-A6C34878D82A}">
                    <a16:rowId xmlns:a16="http://schemas.microsoft.com/office/drawing/2014/main" val="10002"/>
                  </a:ext>
                </a:extLst>
              </a:tr>
              <a:tr h="396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1" dirty="0"/>
                        <a:t>Population health data</a:t>
                      </a:r>
                      <a:endParaRPr lang="en-US" b="1" dirty="0"/>
                    </a:p>
                    <a:p>
                      <a:pPr lvl="0">
                        <a:spcBef>
                          <a:spcPts val="0"/>
                        </a:spcBef>
                        <a:buNone/>
                      </a:pPr>
                      <a:endParaRPr lang="en-US" b="1" dirty="0"/>
                    </a:p>
                    <a:p>
                      <a:pPr lvl="0">
                        <a:spcBef>
                          <a:spcPts val="0"/>
                        </a:spcBef>
                        <a:buNone/>
                      </a:pPr>
                      <a:endParaRPr lang="en-US" b="1" dirty="0"/>
                    </a:p>
                    <a:p>
                      <a:pPr lvl="0">
                        <a:spcBef>
                          <a:spcPts val="0"/>
                        </a:spcBef>
                        <a:buNone/>
                      </a:pPr>
                      <a:endParaRPr lang="en" b="1" dirty="0"/>
                    </a:p>
                  </a:txBody>
                  <a:tcPr marL="91425" marR="91425" marT="91425" marB="91425"/>
                </a:tc>
                <a:tc>
                  <a:txBody>
                    <a:bodyPr/>
                    <a:lstStyle/>
                    <a:p>
                      <a:pPr lvl="0" rtl="0">
                        <a:spcBef>
                          <a:spcPts val="0"/>
                        </a:spcBef>
                        <a:buNone/>
                      </a:pPr>
                      <a:endParaRPr lang="en-US" dirty="0">
                        <a:solidFill>
                          <a:schemeClr val="dk1"/>
                        </a:solidFill>
                      </a:endParaRPr>
                    </a:p>
                    <a:p>
                      <a:pPr lvl="0" rtl="0">
                        <a:spcBef>
                          <a:spcPts val="0"/>
                        </a:spcBef>
                        <a:buNone/>
                      </a:pPr>
                      <a:endParaRPr lang="en-US" dirty="0">
                        <a:solidFill>
                          <a:schemeClr val="dk1"/>
                        </a:solidFill>
                      </a:endParaRPr>
                    </a:p>
                    <a:p>
                      <a:pPr lvl="0" rtl="0">
                        <a:spcBef>
                          <a:spcPts val="0"/>
                        </a:spcBef>
                        <a:buNone/>
                      </a:pPr>
                      <a:endParaRPr lang="en" dirty="0">
                        <a:solidFill>
                          <a:schemeClr val="dk1"/>
                        </a:solidFill>
                      </a:endParaRPr>
                    </a:p>
                  </a:txBody>
                  <a:tcPr marL="91425" marR="91425" marT="91425" marB="91425"/>
                </a:tc>
                <a:tc>
                  <a:txBody>
                    <a:bodyPr/>
                    <a:lstStyle/>
                    <a:p>
                      <a:pPr lvl="0" rtl="0">
                        <a:spcBef>
                          <a:spcPts val="0"/>
                        </a:spcBef>
                        <a:buNone/>
                      </a:pPr>
                      <a:endParaRPr lang="en" dirty="0"/>
                    </a:p>
                  </a:txBody>
                  <a:tcPr marL="91425" marR="91425" marT="91425" marB="91425"/>
                </a:tc>
                <a:extLst>
                  <a:ext uri="{0D108BD9-81ED-4DB2-BD59-A6C34878D82A}">
                    <a16:rowId xmlns:a16="http://schemas.microsoft.com/office/drawing/2014/main" val="10003"/>
                  </a:ext>
                </a:extLst>
              </a:tr>
              <a:tr h="396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1" dirty="0"/>
                        <a:t>Patient-reported data</a:t>
                      </a:r>
                      <a:endParaRPr lang="en-US" b="1" dirty="0"/>
                    </a:p>
                    <a:p>
                      <a:pPr lvl="0">
                        <a:spcBef>
                          <a:spcPts val="0"/>
                        </a:spcBef>
                        <a:buNone/>
                      </a:pPr>
                      <a:endParaRPr lang="en-US" b="1" dirty="0"/>
                    </a:p>
                    <a:p>
                      <a:pPr lvl="0">
                        <a:spcBef>
                          <a:spcPts val="0"/>
                        </a:spcBef>
                        <a:buNone/>
                      </a:pPr>
                      <a:endParaRPr lang="en-US" b="1" dirty="0"/>
                    </a:p>
                    <a:p>
                      <a:pPr lvl="0">
                        <a:spcBef>
                          <a:spcPts val="0"/>
                        </a:spcBef>
                        <a:buNone/>
                      </a:pPr>
                      <a:endParaRPr lang="en" b="1" dirty="0"/>
                    </a:p>
                  </a:txBody>
                  <a:tcPr marL="91425" marR="91425" marT="91425" marB="91425"/>
                </a:tc>
                <a:tc>
                  <a:txBody>
                    <a:bodyPr/>
                    <a:lstStyle/>
                    <a:p>
                      <a:pPr lvl="0" rtl="0">
                        <a:spcBef>
                          <a:spcPts val="0"/>
                        </a:spcBef>
                        <a:buNone/>
                      </a:pPr>
                      <a:endParaRPr lang="en-US" dirty="0"/>
                    </a:p>
                    <a:p>
                      <a:pPr lvl="0" rtl="0">
                        <a:spcBef>
                          <a:spcPts val="0"/>
                        </a:spcBef>
                        <a:buNone/>
                      </a:pPr>
                      <a:endParaRPr lang="en-US" dirty="0"/>
                    </a:p>
                    <a:p>
                      <a:pPr lvl="0" rtl="0">
                        <a:spcBef>
                          <a:spcPts val="0"/>
                        </a:spcBef>
                        <a:buNone/>
                      </a:pPr>
                      <a:endParaRPr lang="en" dirty="0"/>
                    </a:p>
                  </a:txBody>
                  <a:tcPr marL="91425" marR="91425" marT="91425" marB="91425"/>
                </a:tc>
                <a:tc>
                  <a:txBody>
                    <a:bodyPr/>
                    <a:lstStyle/>
                    <a:p>
                      <a:pPr lvl="0" rtl="0">
                        <a:spcBef>
                          <a:spcPts val="0"/>
                        </a:spcBef>
                        <a:buNone/>
                      </a:pPr>
                      <a:endParaRPr lang="en" dirty="0"/>
                    </a:p>
                  </a:txBody>
                  <a:tcPr marL="91425" marR="91425" marT="91425" marB="91425"/>
                </a:tc>
                <a:extLst>
                  <a:ext uri="{0D108BD9-81ED-4DB2-BD59-A6C34878D82A}">
                    <a16:rowId xmlns:a16="http://schemas.microsoft.com/office/drawing/2014/main" val="10004"/>
                  </a:ext>
                </a:extLst>
              </a:tr>
              <a:tr h="396200">
                <a:tc>
                  <a:txBody>
                    <a:bodyPr/>
                    <a:lstStyle/>
                    <a:p>
                      <a:pPr lvl="0" rtl="0">
                        <a:spcBef>
                          <a:spcPts val="0"/>
                        </a:spcBef>
                        <a:buNone/>
                      </a:pPr>
                      <a:r>
                        <a:rPr lang="en" b="1" dirty="0"/>
                        <a:t>Research reports</a:t>
                      </a:r>
                    </a:p>
                  </a:txBody>
                  <a:tcPr marL="91425" marR="91425" marT="91425" marB="91425"/>
                </a:tc>
                <a:tc>
                  <a:txBody>
                    <a:bodyPr/>
                    <a:lstStyle/>
                    <a:p>
                      <a:pPr lvl="0" rtl="0">
                        <a:spcBef>
                          <a:spcPts val="0"/>
                        </a:spcBef>
                        <a:buNone/>
                      </a:pPr>
                      <a:endParaRPr lang="en-US" dirty="0"/>
                    </a:p>
                    <a:p>
                      <a:pPr lvl="0" rtl="0">
                        <a:spcBef>
                          <a:spcPts val="0"/>
                        </a:spcBef>
                        <a:buNone/>
                      </a:pPr>
                      <a:endParaRPr lang="en-US" dirty="0"/>
                    </a:p>
                  </a:txBody>
                  <a:tcPr marL="91425" marR="91425" marT="91425" marB="91425"/>
                </a:tc>
                <a:tc>
                  <a:txBody>
                    <a:bodyPr/>
                    <a:lstStyle/>
                    <a:p>
                      <a:pPr lvl="0" rtl="0">
                        <a:spcBef>
                          <a:spcPts val="0"/>
                        </a:spcBef>
                        <a:buNone/>
                      </a:pPr>
                      <a:endParaRPr lang="en"/>
                    </a:p>
                  </a:txBody>
                  <a:tcPr marL="91425" marR="91425" marT="91425" marB="91425"/>
                </a:tc>
                <a:extLst>
                  <a:ext uri="{0D108BD9-81ED-4DB2-BD59-A6C34878D82A}">
                    <a16:rowId xmlns:a16="http://schemas.microsoft.com/office/drawing/2014/main" val="10005"/>
                  </a:ext>
                </a:extLst>
              </a:tr>
              <a:tr h="396200">
                <a:tc>
                  <a:txBody>
                    <a:bodyPr/>
                    <a:lstStyle/>
                    <a:p>
                      <a:pPr lvl="0" rtl="0">
                        <a:spcBef>
                          <a:spcPts val="0"/>
                        </a:spcBef>
                        <a:buNone/>
                      </a:pPr>
                      <a:r>
                        <a:rPr lang="en" b="1" dirty="0"/>
                        <a:t>Safety/surveillance data</a:t>
                      </a:r>
                    </a:p>
                  </a:txBody>
                  <a:tcPr marL="91425" marR="91425" marT="91425" marB="91425"/>
                </a:tc>
                <a:tc>
                  <a:txBody>
                    <a:bodyPr/>
                    <a:lstStyle/>
                    <a:p>
                      <a:pPr lvl="0" rtl="0">
                        <a:spcBef>
                          <a:spcPts val="0"/>
                        </a:spcBef>
                        <a:buNone/>
                      </a:pPr>
                      <a:endParaRPr lang="en-US" dirty="0"/>
                    </a:p>
                    <a:p>
                      <a:pPr lvl="0" rtl="0">
                        <a:spcBef>
                          <a:spcPts val="0"/>
                        </a:spcBef>
                        <a:buNone/>
                      </a:pPr>
                      <a:endParaRPr lang="en-US" dirty="0"/>
                    </a:p>
                    <a:p>
                      <a:pPr lvl="0" rtl="0">
                        <a:spcBef>
                          <a:spcPts val="0"/>
                        </a:spcBef>
                        <a:buNone/>
                      </a:pPr>
                      <a:endParaRPr lang="en" dirty="0"/>
                    </a:p>
                  </a:txBody>
                  <a:tcPr marL="91425" marR="91425" marT="91425" marB="91425"/>
                </a:tc>
                <a:tc>
                  <a:txBody>
                    <a:bodyPr/>
                    <a:lstStyle/>
                    <a:p>
                      <a:pPr lvl="0" rtl="0">
                        <a:spcBef>
                          <a:spcPts val="0"/>
                        </a:spcBef>
                        <a:buNone/>
                      </a:pPr>
                      <a:endParaRPr lang="en" dirty="0"/>
                    </a:p>
                  </a:txBody>
                  <a:tcPr marL="91425" marR="91425" marT="91425" marB="91425"/>
                </a:tc>
                <a:extLst>
                  <a:ext uri="{0D108BD9-81ED-4DB2-BD59-A6C34878D82A}">
                    <a16:rowId xmlns:a16="http://schemas.microsoft.com/office/drawing/2014/main" val="10006"/>
                  </a:ext>
                </a:extLst>
              </a:tr>
            </a:tbl>
          </a:graphicData>
        </a:graphic>
      </p:graphicFrame>
      <p:sp>
        <p:nvSpPr>
          <p:cNvPr id="2" name="TextBox 1"/>
          <p:cNvSpPr txBox="1"/>
          <p:nvPr/>
        </p:nvSpPr>
        <p:spPr>
          <a:xfrm>
            <a:off x="3345941" y="789709"/>
            <a:ext cx="2379518" cy="1169551"/>
          </a:xfrm>
          <a:prstGeom prst="rect">
            <a:avLst/>
          </a:prstGeom>
          <a:noFill/>
        </p:spPr>
        <p:txBody>
          <a:bodyPr wrap="square" rtlCol="0">
            <a:spAutoFit/>
          </a:bodyPr>
          <a:lstStyle/>
          <a:p>
            <a:pPr lvl="0"/>
            <a:r>
              <a:rPr lang="en" dirty="0"/>
              <a:t>Diagnosis and procedure codes, clinical notes, medication administration records, lab results, patient demographics</a:t>
            </a:r>
          </a:p>
        </p:txBody>
      </p:sp>
      <p:sp>
        <p:nvSpPr>
          <p:cNvPr id="3" name="TextBox 2"/>
          <p:cNvSpPr txBox="1"/>
          <p:nvPr/>
        </p:nvSpPr>
        <p:spPr>
          <a:xfrm>
            <a:off x="5869466" y="789709"/>
            <a:ext cx="2233977" cy="954107"/>
          </a:xfrm>
          <a:prstGeom prst="rect">
            <a:avLst/>
          </a:prstGeom>
          <a:noFill/>
        </p:spPr>
        <p:txBody>
          <a:bodyPr wrap="square" rtlCol="0">
            <a:spAutoFit/>
          </a:bodyPr>
          <a:lstStyle/>
          <a:p>
            <a:pPr lvl="0"/>
            <a:r>
              <a:rPr lang="en" dirty="0"/>
              <a:t>Hospital EHR systems, research datasets (e.g. MIMIC-III) </a:t>
            </a:r>
          </a:p>
          <a:p>
            <a:endParaRPr lang="en-US" dirty="0"/>
          </a:p>
        </p:txBody>
      </p:sp>
      <p:sp>
        <p:nvSpPr>
          <p:cNvPr id="5" name="TextBox 4"/>
          <p:cNvSpPr txBox="1"/>
          <p:nvPr/>
        </p:nvSpPr>
        <p:spPr>
          <a:xfrm>
            <a:off x="3345941" y="2053937"/>
            <a:ext cx="2379518" cy="954107"/>
          </a:xfrm>
          <a:prstGeom prst="rect">
            <a:avLst/>
          </a:prstGeom>
          <a:noFill/>
        </p:spPr>
        <p:txBody>
          <a:bodyPr wrap="square" rtlCol="0">
            <a:spAutoFit/>
          </a:bodyPr>
          <a:lstStyle/>
          <a:p>
            <a:pPr lvl="0"/>
            <a:r>
              <a:rPr lang="en" dirty="0"/>
              <a:t>Diagnosis and procedure codes, insurance status, member enrollment, procedure and drug costs</a:t>
            </a:r>
          </a:p>
        </p:txBody>
      </p:sp>
      <p:sp>
        <p:nvSpPr>
          <p:cNvPr id="6" name="TextBox 5"/>
          <p:cNvSpPr txBox="1"/>
          <p:nvPr/>
        </p:nvSpPr>
        <p:spPr>
          <a:xfrm>
            <a:off x="5869465" y="2053937"/>
            <a:ext cx="2233977" cy="954107"/>
          </a:xfrm>
          <a:prstGeom prst="rect">
            <a:avLst/>
          </a:prstGeom>
          <a:noFill/>
        </p:spPr>
        <p:txBody>
          <a:bodyPr wrap="square" rtlCol="0">
            <a:spAutoFit/>
          </a:bodyPr>
          <a:lstStyle/>
          <a:p>
            <a:pPr lvl="0"/>
            <a:r>
              <a:rPr lang="en" dirty="0"/>
              <a:t>CMS/Medicare, </a:t>
            </a:r>
            <a:r>
              <a:rPr lang="en" dirty="0" err="1"/>
              <a:t>Optum</a:t>
            </a:r>
            <a:r>
              <a:rPr lang="en" dirty="0"/>
              <a:t> Health, </a:t>
            </a:r>
            <a:r>
              <a:rPr lang="en" dirty="0" err="1"/>
              <a:t>Truven</a:t>
            </a:r>
            <a:r>
              <a:rPr lang="en" dirty="0"/>
              <a:t> </a:t>
            </a:r>
            <a:r>
              <a:rPr lang="en" dirty="0" err="1"/>
              <a:t>MarketScan</a:t>
            </a:r>
            <a:endParaRPr lang="en" dirty="0"/>
          </a:p>
          <a:p>
            <a:endParaRPr lang="en-US" dirty="0"/>
          </a:p>
        </p:txBody>
      </p:sp>
      <p:sp>
        <p:nvSpPr>
          <p:cNvPr id="9" name="TextBox 8"/>
          <p:cNvSpPr txBox="1"/>
          <p:nvPr/>
        </p:nvSpPr>
        <p:spPr>
          <a:xfrm>
            <a:off x="3345941" y="4154508"/>
            <a:ext cx="2379518" cy="954107"/>
          </a:xfrm>
          <a:prstGeom prst="rect">
            <a:avLst/>
          </a:prstGeom>
          <a:noFill/>
        </p:spPr>
        <p:txBody>
          <a:bodyPr wrap="square" rtlCol="0">
            <a:spAutoFit/>
          </a:bodyPr>
          <a:lstStyle/>
          <a:p>
            <a:pPr lvl="0"/>
            <a:r>
              <a:rPr lang="en" dirty="0"/>
              <a:t>Diagnoses, symptoms, treatments, outcomes </a:t>
            </a:r>
            <a:r>
              <a:rPr lang="en" dirty="0">
                <a:solidFill>
                  <a:schemeClr val="dk1"/>
                </a:solidFill>
              </a:rPr>
              <a:t>(sometimes in lay language)</a:t>
            </a:r>
          </a:p>
        </p:txBody>
      </p:sp>
      <p:sp>
        <p:nvSpPr>
          <p:cNvPr id="10" name="TextBox 9"/>
          <p:cNvSpPr txBox="1"/>
          <p:nvPr/>
        </p:nvSpPr>
        <p:spPr>
          <a:xfrm>
            <a:off x="5869465" y="4154508"/>
            <a:ext cx="2233977" cy="523220"/>
          </a:xfrm>
          <a:prstGeom prst="rect">
            <a:avLst/>
          </a:prstGeom>
          <a:noFill/>
        </p:spPr>
        <p:txBody>
          <a:bodyPr wrap="square" rtlCol="0">
            <a:spAutoFit/>
          </a:bodyPr>
          <a:lstStyle/>
          <a:p>
            <a:pPr lvl="0"/>
            <a:r>
              <a:rPr lang="en" dirty="0" err="1"/>
              <a:t>PatientsLikeMe</a:t>
            </a:r>
            <a:r>
              <a:rPr lang="en" dirty="0"/>
              <a:t>, Inspire</a:t>
            </a:r>
          </a:p>
          <a:p>
            <a:endParaRPr lang="en-US" dirty="0"/>
          </a:p>
        </p:txBody>
      </p:sp>
      <p:sp>
        <p:nvSpPr>
          <p:cNvPr id="11" name="TextBox 10"/>
          <p:cNvSpPr txBox="1"/>
          <p:nvPr/>
        </p:nvSpPr>
        <p:spPr>
          <a:xfrm>
            <a:off x="3345941" y="3129658"/>
            <a:ext cx="2379518" cy="954107"/>
          </a:xfrm>
          <a:prstGeom prst="rect">
            <a:avLst/>
          </a:prstGeom>
          <a:noFill/>
        </p:spPr>
        <p:txBody>
          <a:bodyPr wrap="square" rtlCol="0">
            <a:spAutoFit/>
          </a:bodyPr>
          <a:lstStyle/>
          <a:p>
            <a:pPr lvl="0"/>
            <a:r>
              <a:rPr lang="en" dirty="0"/>
              <a:t>Expenditures by treatment type, medical condition, geographic area; disease prevalence</a:t>
            </a:r>
          </a:p>
        </p:txBody>
      </p:sp>
      <p:sp>
        <p:nvSpPr>
          <p:cNvPr id="12" name="TextBox 11"/>
          <p:cNvSpPr txBox="1"/>
          <p:nvPr/>
        </p:nvSpPr>
        <p:spPr>
          <a:xfrm>
            <a:off x="5869465" y="3129658"/>
            <a:ext cx="2233977" cy="738664"/>
          </a:xfrm>
          <a:prstGeom prst="rect">
            <a:avLst/>
          </a:prstGeom>
          <a:noFill/>
        </p:spPr>
        <p:txBody>
          <a:bodyPr wrap="square" rtlCol="0">
            <a:spAutoFit/>
          </a:bodyPr>
          <a:lstStyle/>
          <a:p>
            <a:pPr lvl="0"/>
            <a:r>
              <a:rPr lang="en" dirty="0"/>
              <a:t>AHRQ: National Inpatient Sample, MEPS, NHANES</a:t>
            </a:r>
          </a:p>
          <a:p>
            <a:endParaRPr lang="en-US" dirty="0"/>
          </a:p>
        </p:txBody>
      </p:sp>
      <p:sp>
        <p:nvSpPr>
          <p:cNvPr id="13" name="TextBox 12"/>
          <p:cNvSpPr txBox="1"/>
          <p:nvPr/>
        </p:nvSpPr>
        <p:spPr>
          <a:xfrm>
            <a:off x="3345941" y="5174717"/>
            <a:ext cx="2379518" cy="523220"/>
          </a:xfrm>
          <a:prstGeom prst="rect">
            <a:avLst/>
          </a:prstGeom>
          <a:noFill/>
        </p:spPr>
        <p:txBody>
          <a:bodyPr wrap="square" rtlCol="0">
            <a:spAutoFit/>
          </a:bodyPr>
          <a:lstStyle/>
          <a:p>
            <a:r>
              <a:rPr lang="en" dirty="0"/>
              <a:t>Study inclusion/exclusion criteria, study results</a:t>
            </a:r>
          </a:p>
        </p:txBody>
      </p:sp>
      <p:sp>
        <p:nvSpPr>
          <p:cNvPr id="14" name="TextBox 13"/>
          <p:cNvSpPr txBox="1"/>
          <p:nvPr/>
        </p:nvSpPr>
        <p:spPr>
          <a:xfrm>
            <a:off x="5869465" y="5174717"/>
            <a:ext cx="2233977" cy="523220"/>
          </a:xfrm>
          <a:prstGeom prst="rect">
            <a:avLst/>
          </a:prstGeom>
          <a:noFill/>
        </p:spPr>
        <p:txBody>
          <a:bodyPr wrap="square" rtlCol="0">
            <a:spAutoFit/>
          </a:bodyPr>
          <a:lstStyle/>
          <a:p>
            <a:pPr lvl="0"/>
            <a:r>
              <a:rPr lang="en" dirty="0" err="1"/>
              <a:t>Clinicaltrials.org</a:t>
            </a:r>
            <a:r>
              <a:rPr lang="en" dirty="0"/>
              <a:t>, clinical journals</a:t>
            </a:r>
          </a:p>
        </p:txBody>
      </p:sp>
      <p:sp>
        <p:nvSpPr>
          <p:cNvPr id="15" name="TextBox 14"/>
          <p:cNvSpPr txBox="1"/>
          <p:nvPr/>
        </p:nvSpPr>
        <p:spPr>
          <a:xfrm>
            <a:off x="3345941" y="5811021"/>
            <a:ext cx="2379518" cy="738664"/>
          </a:xfrm>
          <a:prstGeom prst="rect">
            <a:avLst/>
          </a:prstGeom>
          <a:noFill/>
        </p:spPr>
        <p:txBody>
          <a:bodyPr wrap="square" rtlCol="0">
            <a:spAutoFit/>
          </a:bodyPr>
          <a:lstStyle/>
          <a:p>
            <a:pPr lvl="0"/>
            <a:r>
              <a:rPr lang="en" dirty="0"/>
              <a:t>Adverse event reports, drug/device approvals and recalls</a:t>
            </a:r>
          </a:p>
        </p:txBody>
      </p:sp>
      <p:sp>
        <p:nvSpPr>
          <p:cNvPr id="16" name="TextBox 15"/>
          <p:cNvSpPr txBox="1"/>
          <p:nvPr/>
        </p:nvSpPr>
        <p:spPr>
          <a:xfrm>
            <a:off x="5869465" y="5811021"/>
            <a:ext cx="2233977" cy="523220"/>
          </a:xfrm>
          <a:prstGeom prst="rect">
            <a:avLst/>
          </a:prstGeom>
          <a:noFill/>
        </p:spPr>
        <p:txBody>
          <a:bodyPr wrap="square" rtlCol="0">
            <a:spAutoFit/>
          </a:bodyPr>
          <a:lstStyle/>
          <a:p>
            <a:pPr lvl="0"/>
            <a:r>
              <a:rPr lang="en" dirty="0"/>
              <a:t>FDA</a:t>
            </a:r>
            <a:r>
              <a:rPr lang="en-US" dirty="0"/>
              <a:t>, CDC, state and local governments</a:t>
            </a:r>
            <a:endParaRPr lang="en" dirty="0"/>
          </a:p>
        </p:txBody>
      </p:sp>
    </p:spTree>
    <p:extLst>
      <p:ext uri="{BB962C8B-B14F-4D97-AF65-F5344CB8AC3E}">
        <p14:creationId xmlns:p14="http://schemas.microsoft.com/office/powerpoint/2010/main" val="1876126465"/>
      </p:ext>
    </p:extLst>
  </p:cSld>
  <p:clrMapOvr>
    <a:masterClrMapping/>
  </p:clrMapOvr>
</p:sld>
</file>

<file path=ppt/theme/theme1.xml><?xml version="1.0" encoding="utf-8"?>
<a:theme xmlns:a="http://schemas.openxmlformats.org/drawingml/2006/main" name="Stanford-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anford">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3116</TotalTime>
  <Words>2975</Words>
  <Application>Microsoft Macintosh PowerPoint</Application>
  <PresentationFormat>On-screen Show (4:3)</PresentationFormat>
  <Paragraphs>311</Paragraphs>
  <Slides>42</Slides>
  <Notes>39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42</vt:i4>
      </vt:variant>
    </vt:vector>
  </HeadingPairs>
  <TitlesOfParts>
    <vt:vector size="50" baseType="lpstr">
      <vt:lpstr>Arial</vt:lpstr>
      <vt:lpstr>Calibri</vt:lpstr>
      <vt:lpstr>Slack-Lato</vt:lpstr>
      <vt:lpstr>Source Sans Pro</vt:lpstr>
      <vt:lpstr>Source Sans Pro Light</vt:lpstr>
      <vt:lpstr>Stanford-theme</vt:lpstr>
      <vt:lpstr>Stanford</vt:lpstr>
      <vt:lpstr>1_Stanford-theme</vt:lpstr>
      <vt:lpstr>BIOMEDIN 215  Data Science in Medicine</vt:lpstr>
      <vt:lpstr>Quick recap:</vt:lpstr>
      <vt:lpstr>Health Care Utilization Databases</vt:lpstr>
      <vt:lpstr>PowerPoint Presentation</vt:lpstr>
      <vt:lpstr>PowerPoint Presentation</vt:lpstr>
      <vt:lpstr>Remember how the incentives shape what is recorded!</vt:lpstr>
      <vt:lpstr>PowerPoint Presentation</vt:lpstr>
      <vt:lpstr>Health Care Data Sources</vt:lpstr>
      <vt:lpstr>PowerPoint Presentation</vt:lpstr>
      <vt:lpstr>Hospital sources</vt:lpstr>
      <vt:lpstr>PowerPoint Presentation</vt:lpstr>
      <vt:lpstr>Claims</vt:lpstr>
      <vt:lpstr>PowerPoint Presentation</vt:lpstr>
      <vt:lpstr>Population Health data</vt:lpstr>
      <vt:lpstr>Patient reported</vt:lpstr>
      <vt:lpstr>Research reports</vt:lpstr>
      <vt:lpstr>Surveillance data</vt:lpstr>
      <vt:lpstr>PowerPoint Presentation</vt:lpstr>
      <vt:lpstr>Pros and cons of health care databases</vt:lpstr>
      <vt:lpstr>Understanding the primary sources of errors</vt:lpstr>
      <vt:lpstr>PowerPoint Presentation</vt:lpstr>
      <vt:lpstr>Sources of Error</vt:lpstr>
      <vt:lpstr>Errors lead to biases</vt:lpstr>
      <vt:lpstr>Dealing with misclassification biases</vt:lpstr>
      <vt:lpstr>Keep healthy skepticism</vt:lpstr>
      <vt:lpstr>Rare events: are there enough data?</vt:lpstr>
      <vt:lpstr>Are these data usable?</vt:lpstr>
      <vt:lpstr>Obtaining Healthcare Utilization data</vt:lpstr>
      <vt:lpstr>Assigned reading</vt:lpstr>
      <vt:lpstr>PowerPoint Presentation</vt:lpstr>
      <vt:lpstr>Shopping for healthcare data</vt:lpstr>
      <vt:lpstr>https://toolbox.google.com/datasetsearch</vt:lpstr>
      <vt:lpstr>www.bridgetodata.org</vt:lpstr>
      <vt:lpstr>www.healthdata.gov</vt:lpstr>
      <vt:lpstr>www.healthverity.com</vt:lpstr>
      <vt:lpstr>Research networks</vt:lpstr>
      <vt:lpstr>www.OHDSI.org</vt:lpstr>
      <vt:lpstr>PCORNet</vt:lpstr>
      <vt:lpstr>Sentinel</vt:lpstr>
      <vt:lpstr>COVID-19 data networks</vt:lpstr>
      <vt:lpstr>Center for Population Health Sciences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BIOMEDIN 215  Data Driven Medicine</dc:title>
  <cp:lastModifiedBy>Nigam Shah</cp:lastModifiedBy>
  <cp:revision>425</cp:revision>
  <dcterms:modified xsi:type="dcterms:W3CDTF">2023-10-02T21:41:40Z</dcterms:modified>
</cp:coreProperties>
</file>